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18288000" cy="10287000"/>
  <p:notesSz cx="6858000" cy="9144000"/>
  <p:embeddedFontLs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Source Han Sans KR Medium" panose="020B0600000101010101" charset="-127"/>
      <p:regular r:id="rId29"/>
    </p:embeddedFont>
    <p:embeddedFont>
      <p:font typeface="Source Han Sans KR Bold" panose="020B0600000101010101" charset="-127"/>
      <p:regular r:id="rId30"/>
    </p:embeddedFont>
    <p:embeddedFont>
      <p:font typeface="Source Han Sans KR" panose="020B0600000101010101" charset="-127"/>
      <p:regular r:id="rId31"/>
    </p:embeddedFont>
    <p:embeddedFont>
      <p:font typeface="Raleway Bold" panose="020B0600000101010101" charset="0"/>
      <p:regular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6" d="100"/>
          <a:sy n="56" d="100"/>
        </p:scale>
        <p:origin x="294" y="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7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12.sv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7" Type="http://schemas.openxmlformats.org/officeDocument/2006/relationships/image" Target="../media/image10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17.svg"/><Relationship Id="rId4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7" Type="http://schemas.openxmlformats.org/officeDocument/2006/relationships/image" Target="../media/image10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17.svg"/><Relationship Id="rId4" Type="http://schemas.openxmlformats.org/officeDocument/2006/relationships/image" Target="../media/image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4.svg"/><Relationship Id="rId4" Type="http://schemas.openxmlformats.org/officeDocument/2006/relationships/image" Target="../media/image2.png"/><Relationship Id="rId9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7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12.sv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7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12.sv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sv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893620" y="3919778"/>
            <a:ext cx="6500760" cy="12237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76"/>
              </a:lnSpc>
              <a:spcBef>
                <a:spcPct val="0"/>
              </a:spcBef>
            </a:pPr>
            <a:r>
              <a:rPr lang="en-US" sz="7197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DHCP와 IP 주소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8454269"/>
            <a:ext cx="1638300" cy="4488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dirty="0" smtClean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2024.07.18</a:t>
            </a:r>
            <a:endParaRPr lang="en-US" sz="2499" dirty="0">
              <a:solidFill>
                <a:srgbClr val="090807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028700" y="8909050"/>
            <a:ext cx="876300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송정훈</a:t>
            </a:r>
          </a:p>
        </p:txBody>
      </p:sp>
      <p:sp>
        <p:nvSpPr>
          <p:cNvPr id="5" name="AutoShape 5"/>
          <p:cNvSpPr/>
          <p:nvPr/>
        </p:nvSpPr>
        <p:spPr>
          <a:xfrm>
            <a:off x="3121212" y="9117013"/>
            <a:ext cx="15166788" cy="0"/>
          </a:xfrm>
          <a:prstGeom prst="line">
            <a:avLst/>
          </a:prstGeom>
          <a:ln w="9525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799277" y="3995806"/>
            <a:ext cx="3249529" cy="2689175"/>
          </a:xfrm>
          <a:custGeom>
            <a:avLst/>
            <a:gdLst/>
            <a:ahLst/>
            <a:cxnLst/>
            <a:rect l="l" t="t" r="r" b="b"/>
            <a:pathLst>
              <a:path w="3249529" h="2689175">
                <a:moveTo>
                  <a:pt x="0" y="0"/>
                </a:moveTo>
                <a:lnTo>
                  <a:pt x="3249529" y="0"/>
                </a:lnTo>
                <a:lnTo>
                  <a:pt x="3249529" y="2689175"/>
                </a:lnTo>
                <a:lnTo>
                  <a:pt x="0" y="26891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2498870" y="3666024"/>
            <a:ext cx="2954951" cy="2954951"/>
          </a:xfrm>
          <a:custGeom>
            <a:avLst/>
            <a:gdLst/>
            <a:ahLst/>
            <a:cxnLst/>
            <a:rect l="l" t="t" r="r" b="b"/>
            <a:pathLst>
              <a:path w="2954951" h="2954951">
                <a:moveTo>
                  <a:pt x="0" y="0"/>
                </a:moveTo>
                <a:lnTo>
                  <a:pt x="2954951" y="0"/>
                </a:lnTo>
                <a:lnTo>
                  <a:pt x="2954951" y="2954952"/>
                </a:lnTo>
                <a:lnTo>
                  <a:pt x="0" y="29549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AutoShape 4"/>
          <p:cNvSpPr/>
          <p:nvPr/>
        </p:nvSpPr>
        <p:spPr>
          <a:xfrm flipH="1">
            <a:off x="6398154" y="5210175"/>
            <a:ext cx="5491693" cy="0"/>
          </a:xfrm>
          <a:prstGeom prst="line">
            <a:avLst/>
          </a:prstGeom>
          <a:ln w="13335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5" name="Freeform 5"/>
          <p:cNvSpPr/>
          <p:nvPr/>
        </p:nvSpPr>
        <p:spPr>
          <a:xfrm rot="-384864">
            <a:off x="9485340" y="1403287"/>
            <a:ext cx="3123329" cy="1955155"/>
          </a:xfrm>
          <a:custGeom>
            <a:avLst/>
            <a:gdLst/>
            <a:ahLst/>
            <a:cxnLst/>
            <a:rect l="l" t="t" r="r" b="b"/>
            <a:pathLst>
              <a:path w="3123329" h="1955155">
                <a:moveTo>
                  <a:pt x="0" y="0"/>
                </a:moveTo>
                <a:lnTo>
                  <a:pt x="3123329" y="0"/>
                </a:lnTo>
                <a:lnTo>
                  <a:pt x="3123329" y="1955155"/>
                </a:lnTo>
                <a:lnTo>
                  <a:pt x="0" y="195515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3692477" y="6979286"/>
            <a:ext cx="1463129" cy="703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43"/>
              </a:lnSpc>
              <a:spcBef>
                <a:spcPct val="0"/>
              </a:spcBef>
            </a:pPr>
            <a:r>
              <a:rPr lang="en-US" sz="4173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호스트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708107" y="6979286"/>
            <a:ext cx="2536478" cy="703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43"/>
              </a:lnSpc>
              <a:spcBef>
                <a:spcPct val="0"/>
              </a:spcBef>
            </a:pPr>
            <a:r>
              <a:rPr lang="en-US" sz="4173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DHCP 서버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715490" y="3450589"/>
            <a:ext cx="4857020" cy="15355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98"/>
              </a:lnSpc>
            </a:pPr>
            <a:r>
              <a:rPr lang="en-US" sz="4427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Acknowledgement</a:t>
            </a:r>
          </a:p>
          <a:p>
            <a:pPr algn="ctr">
              <a:lnSpc>
                <a:spcPts val="6198"/>
              </a:lnSpc>
              <a:spcBef>
                <a:spcPct val="0"/>
              </a:spcBef>
            </a:pPr>
            <a:r>
              <a:rPr lang="en-US" sz="4427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패킷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955958" y="2098397"/>
            <a:ext cx="2182093" cy="507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47"/>
              </a:lnSpc>
              <a:spcBef>
                <a:spcPct val="0"/>
              </a:spcBef>
            </a:pPr>
            <a:r>
              <a:rPr lang="en-US" sz="2962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네트워크 정보</a:t>
            </a:r>
          </a:p>
        </p:txBody>
      </p:sp>
      <p:sp>
        <p:nvSpPr>
          <p:cNvPr id="10" name="AutoShape 10"/>
          <p:cNvSpPr/>
          <p:nvPr/>
        </p:nvSpPr>
        <p:spPr>
          <a:xfrm>
            <a:off x="860320" y="1347066"/>
            <a:ext cx="1233818" cy="0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TextBox 11"/>
          <p:cNvSpPr txBox="1"/>
          <p:nvPr/>
        </p:nvSpPr>
        <p:spPr>
          <a:xfrm>
            <a:off x="923832" y="765070"/>
            <a:ext cx="3905548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DHCP Acknowledgement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60320" y="1347066"/>
            <a:ext cx="1233818" cy="0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>
            <a:off x="3995976" y="2322680"/>
            <a:ext cx="2496432" cy="2496432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90807"/>
            </a:solidFill>
            <a:ln cap="sq">
              <a:noFill/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3995976" y="5467888"/>
            <a:ext cx="2496432" cy="2496432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90807"/>
            </a:solidFill>
            <a:ln cap="sq">
              <a:noFill/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923832" y="765070"/>
            <a:ext cx="752568" cy="4488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dirty="0" err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임대</a:t>
            </a:r>
            <a:endParaRPr lang="en-US" sz="2499" dirty="0">
              <a:solidFill>
                <a:srgbClr val="090807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4776797" y="3192516"/>
            <a:ext cx="934789" cy="688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  <a:spcBef>
                <a:spcPct val="0"/>
              </a:spcBef>
            </a:pPr>
            <a:r>
              <a:rPr lang="en-US" sz="4000">
                <a:solidFill>
                  <a:srgbClr val="FEFBEE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기간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776797" y="6338279"/>
            <a:ext cx="934789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FEFBEE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반납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477042" y="2970265"/>
            <a:ext cx="6814983" cy="1123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00"/>
              </a:lnSpc>
            </a:pPr>
            <a:r>
              <a:rPr lang="en-US" sz="30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24시간이 기본값으로 설정되어 있으며</a:t>
            </a:r>
          </a:p>
          <a:p>
            <a:pPr algn="ctr">
              <a:lnSpc>
                <a:spcPts val="4500"/>
              </a:lnSpc>
            </a:pPr>
            <a:r>
              <a:rPr lang="en-US" sz="30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DHCP 서버에서 설정할 수 있다.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477042" y="6106504"/>
            <a:ext cx="6814983" cy="1123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00"/>
              </a:lnSpc>
            </a:pPr>
            <a:r>
              <a:rPr lang="en-US" sz="30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임대 기간이 끝나면 해당 IP 주소는 </a:t>
            </a:r>
          </a:p>
          <a:p>
            <a:pPr algn="ctr">
              <a:lnSpc>
                <a:spcPts val="4500"/>
              </a:lnSpc>
            </a:pPr>
            <a:r>
              <a:rPr lang="en-US" sz="30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DHCP 주소 풀로 반환 된다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60320" y="1347066"/>
            <a:ext cx="1233818" cy="0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>
            <a:off x="3995976" y="2322680"/>
            <a:ext cx="2496432" cy="2496432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90807"/>
            </a:solidFill>
            <a:ln cap="sq">
              <a:noFill/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3995976" y="5467888"/>
            <a:ext cx="2496432" cy="2496432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90807"/>
            </a:solidFill>
            <a:ln cap="sq">
              <a:noFill/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923832" y="765070"/>
            <a:ext cx="2021979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UDP 사용 이유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776797" y="3192516"/>
            <a:ext cx="934789" cy="688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  <a:spcBef>
                <a:spcPct val="0"/>
              </a:spcBef>
            </a:pPr>
            <a:r>
              <a:rPr lang="en-US" sz="4000">
                <a:solidFill>
                  <a:srgbClr val="FEFBEE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속도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595748" y="5985854"/>
            <a:ext cx="1296888" cy="12966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80"/>
              </a:lnSpc>
            </a:pPr>
            <a:r>
              <a:rPr lang="en-US" sz="3700">
                <a:solidFill>
                  <a:srgbClr val="FEFBEE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브로드</a:t>
            </a:r>
          </a:p>
          <a:p>
            <a:pPr algn="ctr">
              <a:lnSpc>
                <a:spcPts val="5180"/>
              </a:lnSpc>
              <a:spcBef>
                <a:spcPct val="0"/>
              </a:spcBef>
            </a:pPr>
            <a:r>
              <a:rPr lang="en-US" sz="3700">
                <a:solidFill>
                  <a:srgbClr val="FEFBEE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캐스트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477042" y="2961296"/>
            <a:ext cx="6814983" cy="1123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00"/>
              </a:lnSpc>
            </a:pPr>
            <a:r>
              <a:rPr lang="en-US" sz="30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UDP는 연결 설정 과정이 필요 없으므로 </a:t>
            </a:r>
          </a:p>
          <a:p>
            <a:pPr algn="ctr">
              <a:lnSpc>
                <a:spcPts val="4500"/>
              </a:lnSpc>
            </a:pPr>
            <a:r>
              <a:rPr lang="en-US" sz="30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빠르게 패킷을 전송할 수 있다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477042" y="6106504"/>
            <a:ext cx="6814983" cy="1123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00"/>
              </a:lnSpc>
            </a:pPr>
            <a:r>
              <a:rPr lang="en-US" sz="30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네트워크 상의 모든 DHCP 서버에 도달하기 위해 패킷을 브로드 캐스트 한다.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700560" y="4405040"/>
            <a:ext cx="3043639" cy="13593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648"/>
              </a:lnSpc>
              <a:spcBef>
                <a:spcPct val="0"/>
              </a:spcBef>
            </a:pPr>
            <a:r>
              <a:rPr lang="en-US" sz="7605" dirty="0">
                <a:solidFill>
                  <a:srgbClr val="090807"/>
                </a:solidFill>
                <a:latin typeface="Raleway Bold"/>
                <a:ea typeface="Raleway Bold"/>
                <a:cs typeface="Raleway Bold"/>
                <a:sym typeface="Raleway Bold"/>
              </a:rPr>
              <a:t>IP </a:t>
            </a:r>
            <a:r>
              <a:rPr lang="en-US" sz="7605" dirty="0" err="1">
                <a:solidFill>
                  <a:srgbClr val="090807"/>
                </a:solidFill>
                <a:latin typeface="Raleway Bold"/>
                <a:ea typeface="Raleway Bold"/>
                <a:cs typeface="Raleway Bold"/>
                <a:sym typeface="Raleway Bold"/>
              </a:rPr>
              <a:t>주소</a:t>
            </a:r>
            <a:endParaRPr lang="en-US" sz="7605" dirty="0">
              <a:solidFill>
                <a:srgbClr val="090807"/>
              </a:solidFill>
              <a:latin typeface="Raleway Bold"/>
              <a:ea typeface="Raleway Bold"/>
              <a:cs typeface="Raleway Bold"/>
              <a:sym typeface="Raleway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60320" y="1347066"/>
            <a:ext cx="1233818" cy="0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TextBox 3"/>
          <p:cNvSpPr txBox="1"/>
          <p:nvPr/>
        </p:nvSpPr>
        <p:spPr>
          <a:xfrm>
            <a:off x="923832" y="765070"/>
            <a:ext cx="1445121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IP 주소란?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672593" y="5076825"/>
            <a:ext cx="5922520" cy="2352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5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IP 주소는 네트워크 상에서 디바이스를 구별할 수 있는 고유 번호이다. </a:t>
            </a:r>
          </a:p>
          <a:p>
            <a:pPr algn="l">
              <a:lnSpc>
                <a:spcPts val="3750"/>
              </a:lnSpc>
            </a:pPr>
            <a:endParaRPr lang="en-US" sz="2500">
              <a:solidFill>
                <a:srgbClr val="090807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algn="l">
              <a:lnSpc>
                <a:spcPts val="3750"/>
              </a:lnSpc>
            </a:pPr>
            <a:r>
              <a:rPr lang="en-US" sz="25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이를 통해 데이터를 전송할 대상을 정확히 찾을 수 있다.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672503" y="5539266"/>
            <a:ext cx="5972584" cy="914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49"/>
              </a:lnSpc>
            </a:pPr>
            <a:r>
              <a:rPr lang="en-US" sz="2499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라우터는 IP 주소를 통해 패킷의 최적 경로를 찾아 전송한다.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4509868" y="3831244"/>
            <a:ext cx="2247971" cy="698372"/>
            <a:chOff x="0" y="0"/>
            <a:chExt cx="2997294" cy="931162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0"/>
              <a:ext cx="2997294" cy="931162"/>
              <a:chOff x="0" y="0"/>
              <a:chExt cx="592058" cy="183933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592058" cy="183933"/>
              </a:xfrm>
              <a:custGeom>
                <a:avLst/>
                <a:gdLst/>
                <a:ahLst/>
                <a:cxnLst/>
                <a:rect l="l" t="t" r="r" b="b"/>
                <a:pathLst>
                  <a:path w="592058" h="183933">
                    <a:moveTo>
                      <a:pt x="91967" y="0"/>
                    </a:moveTo>
                    <a:lnTo>
                      <a:pt x="500091" y="0"/>
                    </a:lnTo>
                    <a:cubicBezTo>
                      <a:pt x="524483" y="0"/>
                      <a:pt x="547875" y="9689"/>
                      <a:pt x="565122" y="26936"/>
                    </a:cubicBezTo>
                    <a:cubicBezTo>
                      <a:pt x="582369" y="44184"/>
                      <a:pt x="592058" y="67576"/>
                      <a:pt x="592058" y="91967"/>
                    </a:cubicBezTo>
                    <a:lnTo>
                      <a:pt x="592058" y="91967"/>
                    </a:lnTo>
                    <a:cubicBezTo>
                      <a:pt x="592058" y="116358"/>
                      <a:pt x="582369" y="139750"/>
                      <a:pt x="565122" y="156997"/>
                    </a:cubicBezTo>
                    <a:cubicBezTo>
                      <a:pt x="547875" y="174244"/>
                      <a:pt x="524483" y="183933"/>
                      <a:pt x="500091" y="183933"/>
                    </a:cubicBezTo>
                    <a:lnTo>
                      <a:pt x="91967" y="183933"/>
                    </a:lnTo>
                    <a:cubicBezTo>
                      <a:pt x="67576" y="183933"/>
                      <a:pt x="44184" y="174244"/>
                      <a:pt x="26936" y="156997"/>
                    </a:cubicBezTo>
                    <a:cubicBezTo>
                      <a:pt x="9689" y="139750"/>
                      <a:pt x="0" y="116358"/>
                      <a:pt x="0" y="91967"/>
                    </a:cubicBezTo>
                    <a:lnTo>
                      <a:pt x="0" y="91967"/>
                    </a:lnTo>
                    <a:cubicBezTo>
                      <a:pt x="0" y="67576"/>
                      <a:pt x="9689" y="44184"/>
                      <a:pt x="26936" y="26936"/>
                    </a:cubicBezTo>
                    <a:cubicBezTo>
                      <a:pt x="44184" y="9689"/>
                      <a:pt x="67576" y="0"/>
                      <a:pt x="91967" y="0"/>
                    </a:cubicBezTo>
                    <a:close/>
                  </a:path>
                </a:pathLst>
              </a:custGeom>
              <a:solidFill>
                <a:srgbClr val="090807"/>
              </a:solidFill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0" y="-38100"/>
                <a:ext cx="592058" cy="2220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sp>
          <p:nvSpPr>
            <p:cNvPr id="10" name="TextBox 10"/>
            <p:cNvSpPr txBox="1"/>
            <p:nvPr/>
          </p:nvSpPr>
          <p:spPr>
            <a:xfrm>
              <a:off x="660497" y="168190"/>
              <a:ext cx="1676301" cy="5471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99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FEFBEE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식별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1534810" y="3831244"/>
            <a:ext cx="2247971" cy="698372"/>
            <a:chOff x="0" y="0"/>
            <a:chExt cx="2997294" cy="931162"/>
          </a:xfrm>
        </p:grpSpPr>
        <p:grpSp>
          <p:nvGrpSpPr>
            <p:cNvPr id="12" name="Group 12"/>
            <p:cNvGrpSpPr/>
            <p:nvPr/>
          </p:nvGrpSpPr>
          <p:grpSpPr>
            <a:xfrm>
              <a:off x="0" y="0"/>
              <a:ext cx="2997294" cy="931162"/>
              <a:chOff x="0" y="0"/>
              <a:chExt cx="592058" cy="183933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592058" cy="183933"/>
              </a:xfrm>
              <a:custGeom>
                <a:avLst/>
                <a:gdLst/>
                <a:ahLst/>
                <a:cxnLst/>
                <a:rect l="l" t="t" r="r" b="b"/>
                <a:pathLst>
                  <a:path w="592058" h="183933">
                    <a:moveTo>
                      <a:pt x="91967" y="0"/>
                    </a:moveTo>
                    <a:lnTo>
                      <a:pt x="500091" y="0"/>
                    </a:lnTo>
                    <a:cubicBezTo>
                      <a:pt x="524483" y="0"/>
                      <a:pt x="547875" y="9689"/>
                      <a:pt x="565122" y="26936"/>
                    </a:cubicBezTo>
                    <a:cubicBezTo>
                      <a:pt x="582369" y="44184"/>
                      <a:pt x="592058" y="67576"/>
                      <a:pt x="592058" y="91967"/>
                    </a:cubicBezTo>
                    <a:lnTo>
                      <a:pt x="592058" y="91967"/>
                    </a:lnTo>
                    <a:cubicBezTo>
                      <a:pt x="592058" y="116358"/>
                      <a:pt x="582369" y="139750"/>
                      <a:pt x="565122" y="156997"/>
                    </a:cubicBezTo>
                    <a:cubicBezTo>
                      <a:pt x="547875" y="174244"/>
                      <a:pt x="524483" y="183933"/>
                      <a:pt x="500091" y="183933"/>
                    </a:cubicBezTo>
                    <a:lnTo>
                      <a:pt x="91967" y="183933"/>
                    </a:lnTo>
                    <a:cubicBezTo>
                      <a:pt x="67576" y="183933"/>
                      <a:pt x="44184" y="174244"/>
                      <a:pt x="26936" y="156997"/>
                    </a:cubicBezTo>
                    <a:cubicBezTo>
                      <a:pt x="9689" y="139750"/>
                      <a:pt x="0" y="116358"/>
                      <a:pt x="0" y="91967"/>
                    </a:cubicBezTo>
                    <a:lnTo>
                      <a:pt x="0" y="91967"/>
                    </a:lnTo>
                    <a:cubicBezTo>
                      <a:pt x="0" y="67576"/>
                      <a:pt x="9689" y="44184"/>
                      <a:pt x="26936" y="26936"/>
                    </a:cubicBezTo>
                    <a:cubicBezTo>
                      <a:pt x="44184" y="9689"/>
                      <a:pt x="67576" y="0"/>
                      <a:pt x="91967" y="0"/>
                    </a:cubicBezTo>
                    <a:close/>
                  </a:path>
                </a:pathLst>
              </a:custGeom>
              <a:solidFill>
                <a:srgbClr val="090807"/>
              </a:solidFill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0" y="-38100"/>
                <a:ext cx="592058" cy="2220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sp>
          <p:nvSpPr>
            <p:cNvPr id="15" name="TextBox 15"/>
            <p:cNvSpPr txBox="1"/>
            <p:nvPr/>
          </p:nvSpPr>
          <p:spPr>
            <a:xfrm>
              <a:off x="660497" y="168190"/>
              <a:ext cx="1676301" cy="5471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99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FEFBEE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라우팅</a:t>
              </a:r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2672593" y="2250088"/>
            <a:ext cx="8610985" cy="4953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34"/>
              </a:lnSpc>
            </a:pPr>
            <a:r>
              <a:rPr lang="en-US" sz="2756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네트워크 상에서 컴퓨터를 식별하기 위해 부여된 위치 주소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60320" y="1347066"/>
            <a:ext cx="1233818" cy="0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>
            <a:off x="3928464" y="1964144"/>
            <a:ext cx="10431072" cy="5045464"/>
          </a:xfrm>
          <a:custGeom>
            <a:avLst/>
            <a:gdLst/>
            <a:ahLst/>
            <a:cxnLst/>
            <a:rect l="l" t="t" r="r" b="b"/>
            <a:pathLst>
              <a:path w="10431072" h="5045464">
                <a:moveTo>
                  <a:pt x="0" y="0"/>
                </a:moveTo>
                <a:lnTo>
                  <a:pt x="10431072" y="0"/>
                </a:lnTo>
                <a:lnTo>
                  <a:pt x="10431072" y="5045464"/>
                </a:lnTo>
                <a:lnTo>
                  <a:pt x="0" y="50454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923832" y="765070"/>
            <a:ext cx="1954709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IP 주소의 구조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527612" y="7516948"/>
            <a:ext cx="7232775" cy="754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51"/>
              </a:lnSpc>
              <a:spcBef>
                <a:spcPct val="0"/>
              </a:spcBef>
            </a:pPr>
            <a:r>
              <a:rPr lang="en-US" sz="4393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푸르지오 아파트 103동 1102호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5549265" y="7748588"/>
            <a:ext cx="5212080" cy="481965"/>
            <a:chOff x="0" y="0"/>
            <a:chExt cx="6949440" cy="642620"/>
          </a:xfrm>
        </p:grpSpPr>
        <p:sp>
          <p:nvSpPr>
            <p:cNvPr id="7" name="Freeform 7"/>
            <p:cNvSpPr/>
            <p:nvPr/>
          </p:nvSpPr>
          <p:spPr>
            <a:xfrm>
              <a:off x="-45720" y="-43180"/>
              <a:ext cx="7033260" cy="751840"/>
            </a:xfrm>
            <a:custGeom>
              <a:avLst/>
              <a:gdLst/>
              <a:ahLst/>
              <a:cxnLst/>
              <a:rect l="l" t="t" r="r" b="b"/>
              <a:pathLst>
                <a:path w="7033260" h="751840">
                  <a:moveTo>
                    <a:pt x="116840" y="93980"/>
                  </a:moveTo>
                  <a:cubicBezTo>
                    <a:pt x="2529840" y="143510"/>
                    <a:pt x="3745230" y="115570"/>
                    <a:pt x="4276090" y="134620"/>
                  </a:cubicBezTo>
                  <a:cubicBezTo>
                    <a:pt x="4525010" y="144780"/>
                    <a:pt x="4626610" y="168910"/>
                    <a:pt x="4826000" y="176530"/>
                  </a:cubicBezTo>
                  <a:cubicBezTo>
                    <a:pt x="5062220" y="185420"/>
                    <a:pt x="5368290" y="185420"/>
                    <a:pt x="5600700" y="176530"/>
                  </a:cubicBezTo>
                  <a:cubicBezTo>
                    <a:pt x="5792470" y="168910"/>
                    <a:pt x="5929630" y="146050"/>
                    <a:pt x="6122670" y="135890"/>
                  </a:cubicBezTo>
                  <a:cubicBezTo>
                    <a:pt x="6365240" y="123190"/>
                    <a:pt x="6827520" y="0"/>
                    <a:pt x="6944360" y="114300"/>
                  </a:cubicBezTo>
                  <a:cubicBezTo>
                    <a:pt x="7031990" y="199390"/>
                    <a:pt x="7033260" y="481330"/>
                    <a:pt x="6944360" y="571500"/>
                  </a:cubicBezTo>
                  <a:cubicBezTo>
                    <a:pt x="6822440" y="695960"/>
                    <a:pt x="6320790" y="576580"/>
                    <a:pt x="6069330" y="590550"/>
                  </a:cubicBezTo>
                  <a:cubicBezTo>
                    <a:pt x="5876290" y="600710"/>
                    <a:pt x="5732780" y="626110"/>
                    <a:pt x="5560060" y="633730"/>
                  </a:cubicBezTo>
                  <a:cubicBezTo>
                    <a:pt x="5383530" y="641350"/>
                    <a:pt x="5172710" y="633730"/>
                    <a:pt x="5022850" y="633730"/>
                  </a:cubicBezTo>
                  <a:cubicBezTo>
                    <a:pt x="4914900" y="633730"/>
                    <a:pt x="4832350" y="638810"/>
                    <a:pt x="4743450" y="632460"/>
                  </a:cubicBezTo>
                  <a:cubicBezTo>
                    <a:pt x="4664710" y="627380"/>
                    <a:pt x="4593590" y="608330"/>
                    <a:pt x="4517390" y="601980"/>
                  </a:cubicBezTo>
                  <a:cubicBezTo>
                    <a:pt x="4437380" y="594360"/>
                    <a:pt x="4398010" y="594360"/>
                    <a:pt x="4276090" y="591820"/>
                  </a:cubicBezTo>
                  <a:cubicBezTo>
                    <a:pt x="3881120" y="584200"/>
                    <a:pt x="2529840" y="600710"/>
                    <a:pt x="1779270" y="591820"/>
                  </a:cubicBezTo>
                  <a:cubicBezTo>
                    <a:pt x="1163320" y="585470"/>
                    <a:pt x="281940" y="751840"/>
                    <a:pt x="96520" y="554990"/>
                  </a:cubicBezTo>
                  <a:cubicBezTo>
                    <a:pt x="0" y="452120"/>
                    <a:pt x="116840" y="93980"/>
                    <a:pt x="116840" y="93980"/>
                  </a:cubicBezTo>
                </a:path>
              </a:pathLst>
            </a:custGeom>
            <a:solidFill>
              <a:srgbClr val="6DB5E7">
                <a:alpha val="34902"/>
              </a:srgbClr>
            </a:solidFill>
            <a:ln cap="sq">
              <a:noFill/>
              <a:prstDash val="solid"/>
              <a:miter/>
            </a:ln>
          </p:spPr>
        </p:sp>
      </p:grpSp>
      <p:grpSp>
        <p:nvGrpSpPr>
          <p:cNvPr id="8" name="Group 8"/>
          <p:cNvGrpSpPr/>
          <p:nvPr/>
        </p:nvGrpSpPr>
        <p:grpSpPr>
          <a:xfrm>
            <a:off x="5038166" y="6445568"/>
            <a:ext cx="1705927" cy="512445"/>
            <a:chOff x="0" y="0"/>
            <a:chExt cx="2274570" cy="683260"/>
          </a:xfrm>
        </p:grpSpPr>
        <p:sp>
          <p:nvSpPr>
            <p:cNvPr id="9" name="Freeform 9"/>
            <p:cNvSpPr/>
            <p:nvPr/>
          </p:nvSpPr>
          <p:spPr>
            <a:xfrm>
              <a:off x="-33020" y="39370"/>
              <a:ext cx="2346960" cy="728980"/>
            </a:xfrm>
            <a:custGeom>
              <a:avLst/>
              <a:gdLst/>
              <a:ahLst/>
              <a:cxnLst/>
              <a:rect l="l" t="t" r="r" b="b"/>
              <a:pathLst>
                <a:path w="2346960" h="728980">
                  <a:moveTo>
                    <a:pt x="133350" y="11430"/>
                  </a:moveTo>
                  <a:cubicBezTo>
                    <a:pt x="1598930" y="153670"/>
                    <a:pt x="2120900" y="0"/>
                    <a:pt x="2255520" y="134620"/>
                  </a:cubicBezTo>
                  <a:cubicBezTo>
                    <a:pt x="2346960" y="226060"/>
                    <a:pt x="2346960" y="500380"/>
                    <a:pt x="2255520" y="591820"/>
                  </a:cubicBezTo>
                  <a:cubicBezTo>
                    <a:pt x="2118360" y="728980"/>
                    <a:pt x="1576070" y="610870"/>
                    <a:pt x="1224280" y="591820"/>
                  </a:cubicBezTo>
                  <a:cubicBezTo>
                    <a:pt x="853440" y="571500"/>
                    <a:pt x="215900" y="633730"/>
                    <a:pt x="83820" y="469900"/>
                  </a:cubicBezTo>
                  <a:cubicBezTo>
                    <a:pt x="0" y="367030"/>
                    <a:pt x="133350" y="11430"/>
                    <a:pt x="133350" y="11430"/>
                  </a:cubicBezTo>
                </a:path>
              </a:pathLst>
            </a:custGeom>
            <a:solidFill>
              <a:srgbClr val="6DB5E7">
                <a:alpha val="34902"/>
              </a:srgbClr>
            </a:solidFill>
            <a:ln cap="sq">
              <a:noFill/>
              <a:prstDash val="solid"/>
              <a:miter/>
            </a:ln>
          </p:spPr>
        </p:sp>
      </p:grpSp>
      <p:grpSp>
        <p:nvGrpSpPr>
          <p:cNvPr id="10" name="Group 10"/>
          <p:cNvGrpSpPr/>
          <p:nvPr/>
        </p:nvGrpSpPr>
        <p:grpSpPr>
          <a:xfrm>
            <a:off x="7652385" y="6490335"/>
            <a:ext cx="1327785" cy="422910"/>
            <a:chOff x="0" y="0"/>
            <a:chExt cx="1770380" cy="563880"/>
          </a:xfrm>
        </p:grpSpPr>
        <p:sp>
          <p:nvSpPr>
            <p:cNvPr id="11" name="Freeform 11"/>
            <p:cNvSpPr/>
            <p:nvPr/>
          </p:nvSpPr>
          <p:spPr>
            <a:xfrm>
              <a:off x="-50800" y="50800"/>
              <a:ext cx="1869440" cy="652780"/>
            </a:xfrm>
            <a:custGeom>
              <a:avLst/>
              <a:gdLst/>
              <a:ahLst/>
              <a:cxnLst/>
              <a:rect l="l" t="t" r="r" b="b"/>
              <a:pathLst>
                <a:path w="1869440" h="652780">
                  <a:moveTo>
                    <a:pt x="101600" y="0"/>
                  </a:moveTo>
                  <a:cubicBezTo>
                    <a:pt x="1869440" y="99060"/>
                    <a:pt x="1869440" y="356870"/>
                    <a:pt x="1769110" y="457200"/>
                  </a:cubicBezTo>
                  <a:cubicBezTo>
                    <a:pt x="1577340" y="647700"/>
                    <a:pt x="293370" y="652780"/>
                    <a:pt x="101600" y="461010"/>
                  </a:cubicBezTo>
                  <a:cubicBezTo>
                    <a:pt x="0" y="360680"/>
                    <a:pt x="101600" y="0"/>
                    <a:pt x="101600" y="0"/>
                  </a:cubicBezTo>
                </a:path>
              </a:pathLst>
            </a:custGeom>
            <a:solidFill>
              <a:srgbClr val="AEFF61">
                <a:alpha val="34902"/>
              </a:srgbClr>
            </a:solidFill>
            <a:ln cap="sq">
              <a:noFill/>
              <a:prstDash val="solid"/>
              <a:miter/>
            </a:ln>
          </p:spPr>
        </p:sp>
      </p:grpSp>
      <p:grpSp>
        <p:nvGrpSpPr>
          <p:cNvPr id="12" name="Group 12"/>
          <p:cNvGrpSpPr/>
          <p:nvPr/>
        </p:nvGrpSpPr>
        <p:grpSpPr>
          <a:xfrm>
            <a:off x="11107102" y="7700962"/>
            <a:ext cx="1562100" cy="422910"/>
            <a:chOff x="0" y="0"/>
            <a:chExt cx="2082800" cy="563880"/>
          </a:xfrm>
        </p:grpSpPr>
        <p:sp>
          <p:nvSpPr>
            <p:cNvPr id="13" name="Freeform 13"/>
            <p:cNvSpPr/>
            <p:nvPr/>
          </p:nvSpPr>
          <p:spPr>
            <a:xfrm>
              <a:off x="-53340" y="50800"/>
              <a:ext cx="2186940" cy="676910"/>
            </a:xfrm>
            <a:custGeom>
              <a:avLst/>
              <a:gdLst/>
              <a:ahLst/>
              <a:cxnLst/>
              <a:rect l="l" t="t" r="r" b="b"/>
              <a:pathLst>
                <a:path w="2186940" h="676910">
                  <a:moveTo>
                    <a:pt x="104140" y="0"/>
                  </a:moveTo>
                  <a:cubicBezTo>
                    <a:pt x="2186940" y="102870"/>
                    <a:pt x="2186940" y="354330"/>
                    <a:pt x="2084070" y="457200"/>
                  </a:cubicBezTo>
                  <a:cubicBezTo>
                    <a:pt x="1870710" y="671830"/>
                    <a:pt x="318770" y="676910"/>
                    <a:pt x="104140" y="462280"/>
                  </a:cubicBezTo>
                  <a:cubicBezTo>
                    <a:pt x="0" y="358140"/>
                    <a:pt x="104140" y="0"/>
                    <a:pt x="104140" y="0"/>
                  </a:cubicBezTo>
                </a:path>
              </a:pathLst>
            </a:custGeom>
            <a:solidFill>
              <a:srgbClr val="AEFF61">
                <a:alpha val="34902"/>
              </a:srgbClr>
            </a:solidFill>
            <a:ln cap="sq">
              <a:noFill/>
              <a:prstDash val="solid"/>
              <a:miter/>
            </a:ln>
          </p:spPr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60320" y="1347066"/>
            <a:ext cx="1233818" cy="0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</p:sp>
      <p:graphicFrame>
        <p:nvGraphicFramePr>
          <p:cNvPr id="3" name="Table 3"/>
          <p:cNvGraphicFramePr>
            <a:graphicFrameLocks noGrp="1"/>
          </p:cNvGraphicFramePr>
          <p:nvPr/>
        </p:nvGraphicFramePr>
        <p:xfrm>
          <a:off x="2773918" y="1645411"/>
          <a:ext cx="12740164" cy="7936866"/>
        </p:xfrm>
        <a:graphic>
          <a:graphicData uri="http://schemas.openxmlformats.org/drawingml/2006/table">
            <a:tbl>
              <a:tblPr/>
              <a:tblGrid>
                <a:gridCol w="27152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790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9458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205939"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191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FFFFFF"/>
                          </a:solidFill>
                          <a:latin typeface="Source Han Sans KR Bold"/>
                          <a:ea typeface="Source Han Sans KR Bold"/>
                          <a:cs typeface="Source Han Sans KR Bold"/>
                          <a:sym typeface="Source Han Sans KR Bold"/>
                        </a:rPr>
                        <a:t>IPv4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191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FFFFFF"/>
                          </a:solidFill>
                          <a:latin typeface="Source Han Sans KR Bold"/>
                          <a:ea typeface="Source Han Sans KR Bold"/>
                          <a:cs typeface="Source Han Sans KR Bold"/>
                          <a:sym typeface="Source Han Sans KR Bold"/>
                        </a:rPr>
                        <a:t>IPv6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191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05939"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Source Han Sans KR"/>
                          <a:ea typeface="Source Han Sans KR"/>
                          <a:cs typeface="Source Han Sans KR"/>
                          <a:sym typeface="Source Han Sans KR"/>
                        </a:rPr>
                        <a:t>주소 길이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Source Han Sans KR"/>
                          <a:ea typeface="Source Han Sans KR"/>
                          <a:cs typeface="Source Han Sans KR"/>
                          <a:sym typeface="Source Han Sans KR"/>
                        </a:rPr>
                        <a:t>32 bit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Source Han Sans KR"/>
                          <a:ea typeface="Source Han Sans KR"/>
                          <a:cs typeface="Source Han Sans KR"/>
                          <a:sym typeface="Source Han Sans KR"/>
                        </a:rPr>
                        <a:t>128 bit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60064"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Source Han Sans KR"/>
                          <a:ea typeface="Source Han Sans KR"/>
                          <a:cs typeface="Source Han Sans KR"/>
                          <a:sym typeface="Source Han Sans KR"/>
                        </a:rPr>
                        <a:t>표시 방법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Source Han Sans KR"/>
                          <a:ea typeface="Source Han Sans KR"/>
                          <a:cs typeface="Source Han Sans KR"/>
                          <a:sym typeface="Source Han Sans KR"/>
                        </a:rPr>
                        <a:t>203.252.53.55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Source Han Sans KR"/>
                          <a:ea typeface="Source Han Sans KR"/>
                          <a:cs typeface="Source Han Sans KR"/>
                          <a:sym typeface="Source Han Sans KR"/>
                        </a:rPr>
                        <a:t>2002:0221:ABCD:DCBA:0000:0000:FFFF:4002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05939"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Source Han Sans KR"/>
                          <a:ea typeface="Source Han Sans KR"/>
                          <a:cs typeface="Source Han Sans KR"/>
                          <a:sym typeface="Source Han Sans KR"/>
                        </a:rPr>
                        <a:t>주소 개수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Source Han Sans KR"/>
                          <a:ea typeface="Source Han Sans KR"/>
                          <a:cs typeface="Source Han Sans KR"/>
                          <a:sym typeface="Source Han Sans KR"/>
                        </a:rPr>
                        <a:t>2 ^ 32 개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Source Han Sans KR"/>
                          <a:ea typeface="Source Han Sans KR"/>
                          <a:cs typeface="Source Han Sans KR"/>
                          <a:sym typeface="Source Han Sans KR"/>
                        </a:rPr>
                        <a:t>2 ^ 128 개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53046"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Source Han Sans KR"/>
                          <a:ea typeface="Source Han Sans KR"/>
                          <a:cs typeface="Source Han Sans KR"/>
                          <a:sym typeface="Source Han Sans KR"/>
                        </a:rPr>
                        <a:t>주소 할당 방식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Source Han Sans KR"/>
                          <a:ea typeface="Source Han Sans KR"/>
                          <a:cs typeface="Source Han Sans KR"/>
                          <a:sym typeface="Source Han Sans KR"/>
                        </a:rPr>
                        <a:t>A,B,C,D 클래스 단위 비순차 할당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Source Han Sans KR"/>
                          <a:ea typeface="Source Han Sans KR"/>
                          <a:cs typeface="Source Han Sans KR"/>
                          <a:sym typeface="Source Han Sans KR"/>
                        </a:rPr>
                        <a:t>네트워크 규모, 단말기 수에 따라 순차 할당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05939"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Source Han Sans KR"/>
                          <a:ea typeface="Source Han Sans KR"/>
                          <a:cs typeface="Source Han Sans KR"/>
                          <a:sym typeface="Source Han Sans KR"/>
                        </a:rPr>
                        <a:t>헤더 크기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Source Han Sans KR"/>
                          <a:ea typeface="Source Han Sans KR"/>
                          <a:cs typeface="Source Han Sans KR"/>
                          <a:sym typeface="Source Han Sans KR"/>
                        </a:rPr>
                        <a:t>가변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Source Han Sans KR"/>
                          <a:ea typeface="Source Han Sans KR"/>
                          <a:cs typeface="Source Han Sans KR"/>
                          <a:sym typeface="Source Han Sans KR"/>
                        </a:rPr>
                        <a:t>고정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" name="TextBox 4"/>
          <p:cNvSpPr txBox="1"/>
          <p:nvPr/>
        </p:nvSpPr>
        <p:spPr>
          <a:xfrm>
            <a:off x="923832" y="765070"/>
            <a:ext cx="1890564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IPv4 vs IPv6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60320" y="1347066"/>
            <a:ext cx="1233818" cy="0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TextBox 3"/>
          <p:cNvSpPr txBox="1"/>
          <p:nvPr/>
        </p:nvSpPr>
        <p:spPr>
          <a:xfrm>
            <a:off x="923832" y="765070"/>
            <a:ext cx="2718941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IPv4와 IPv6의 통신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3882635" y="2857868"/>
            <a:ext cx="2871462" cy="2871462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90807"/>
            </a:solidFill>
            <a:ln cap="sq">
              <a:noFill/>
              <a:prstDash val="solid"/>
              <a:miter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7919919" y="2857868"/>
            <a:ext cx="2871462" cy="2871462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90807"/>
            </a:solidFill>
            <a:ln cap="sq">
              <a:noFill/>
              <a:prstDash val="solid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1737693" y="2857868"/>
            <a:ext cx="2871462" cy="2871462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90807"/>
            </a:solidFill>
            <a:ln cap="sq">
              <a:noFill/>
              <a:prstDash val="solid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4682067" y="4053515"/>
            <a:ext cx="1272597" cy="4325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42"/>
              </a:lnSpc>
              <a:spcBef>
                <a:spcPct val="0"/>
              </a:spcBef>
            </a:pPr>
            <a:r>
              <a:rPr lang="en-US" sz="2530">
                <a:solidFill>
                  <a:srgbClr val="FEFBEE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듀얼 스택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912193" y="4040043"/>
            <a:ext cx="886915" cy="4325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42"/>
              </a:lnSpc>
              <a:spcBef>
                <a:spcPct val="0"/>
              </a:spcBef>
            </a:pPr>
            <a:r>
              <a:rPr lang="en-US" sz="2530">
                <a:solidFill>
                  <a:srgbClr val="FEFBEE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터널링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537125" y="4040043"/>
            <a:ext cx="1272597" cy="4325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42"/>
              </a:lnSpc>
              <a:spcBef>
                <a:spcPct val="0"/>
              </a:spcBef>
            </a:pPr>
            <a:r>
              <a:rPr lang="en-US" sz="2530">
                <a:solidFill>
                  <a:srgbClr val="FEFBEE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주소 변환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642773" y="6135396"/>
            <a:ext cx="3351186" cy="855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50"/>
              </a:lnSpc>
            </a:pPr>
            <a:r>
              <a:rPr lang="en-US" sz="23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네트워크 장치가 IPv4와 IPv6를 동시에 지원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544976" y="6135396"/>
            <a:ext cx="3621348" cy="12937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50"/>
              </a:lnSpc>
            </a:pPr>
            <a:r>
              <a:rPr lang="en-US" sz="23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한 프로토콜의 패킷을 다른 프로토콜의 네트워크를 통해 전송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1362750" y="6135396"/>
            <a:ext cx="3621348" cy="4172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50"/>
              </a:lnSpc>
            </a:pPr>
            <a:r>
              <a:rPr lang="en-US" sz="23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IPv4와 IPv6 간의 패킷 변환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60320" y="1347066"/>
            <a:ext cx="1233818" cy="0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TextBox 3"/>
          <p:cNvSpPr txBox="1"/>
          <p:nvPr/>
        </p:nvSpPr>
        <p:spPr>
          <a:xfrm>
            <a:off x="923832" y="765070"/>
            <a:ext cx="2246858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IP주소 작동 방식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613935" y="3552358"/>
            <a:ext cx="2339627" cy="6283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 b="1" dirty="0" err="1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고정</a:t>
            </a:r>
            <a:r>
              <a:rPr lang="en-US" sz="3500" b="1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IP </a:t>
            </a:r>
            <a:r>
              <a:rPr lang="en-US" sz="3500" b="1" dirty="0" err="1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주소</a:t>
            </a:r>
            <a:endParaRPr lang="en-US" sz="3500" b="1" dirty="0">
              <a:solidFill>
                <a:srgbClr val="090807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2563911" y="5774458"/>
            <a:ext cx="2389651" cy="6283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  <a:spcBef>
                <a:spcPct val="0"/>
              </a:spcBef>
            </a:pPr>
            <a:r>
              <a:rPr lang="en-US" sz="3499" b="1" dirty="0" err="1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유동</a:t>
            </a:r>
            <a:r>
              <a:rPr lang="en-US" sz="3499" b="1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IP </a:t>
            </a:r>
            <a:r>
              <a:rPr lang="en-US" sz="3499" b="1" dirty="0" err="1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주소</a:t>
            </a:r>
            <a:endParaRPr lang="en-US" sz="3499" b="1" dirty="0">
              <a:solidFill>
                <a:srgbClr val="090807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6690243" y="3340515"/>
            <a:ext cx="9563017" cy="10301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32"/>
              </a:lnSpc>
              <a:spcBef>
                <a:spcPct val="0"/>
              </a:spcBef>
            </a:pPr>
            <a:r>
              <a:rPr lang="en-US" sz="2951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기기에 할당된 IP 주소가 변하지 않고 항상 동일한 주소를 사용</a:t>
            </a:r>
          </a:p>
          <a:p>
            <a:pPr algn="ctr">
              <a:lnSpc>
                <a:spcPts val="4132"/>
              </a:lnSpc>
              <a:spcBef>
                <a:spcPct val="0"/>
              </a:spcBef>
            </a:pPr>
            <a:r>
              <a:rPr lang="en-US" sz="2951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인터넷 서비스를 제공하는 기기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690243" y="5241600"/>
            <a:ext cx="9142269" cy="16274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08"/>
              </a:lnSpc>
              <a:spcBef>
                <a:spcPct val="0"/>
              </a:spcBef>
            </a:pPr>
            <a:r>
              <a:rPr lang="en-US" sz="3077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기기에 할당된 IP 주소가 일정 시간이 지나면 변경되는 것</a:t>
            </a:r>
          </a:p>
          <a:p>
            <a:pPr algn="ctr">
              <a:lnSpc>
                <a:spcPts val="4308"/>
              </a:lnSpc>
              <a:spcBef>
                <a:spcPct val="0"/>
              </a:spcBef>
            </a:pPr>
            <a:r>
              <a:rPr lang="en-US" sz="3077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인터넷 서비스 제공자(ISP)에 의해 임시로 할당</a:t>
            </a:r>
          </a:p>
          <a:p>
            <a:pPr algn="ctr">
              <a:lnSpc>
                <a:spcPts val="4308"/>
              </a:lnSpc>
              <a:spcBef>
                <a:spcPct val="0"/>
              </a:spcBef>
            </a:pPr>
            <a:r>
              <a:rPr lang="en-US" sz="3077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일반 가정, 회사</a:t>
            </a:r>
          </a:p>
        </p:txBody>
      </p:sp>
      <p:sp>
        <p:nvSpPr>
          <p:cNvPr id="8" name="AutoShape 8"/>
          <p:cNvSpPr/>
          <p:nvPr/>
        </p:nvSpPr>
        <p:spPr>
          <a:xfrm flipH="1" flipV="1">
            <a:off x="5428863" y="3120370"/>
            <a:ext cx="19050" cy="1357864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AutoShape 9"/>
          <p:cNvSpPr/>
          <p:nvPr/>
        </p:nvSpPr>
        <p:spPr>
          <a:xfrm flipH="1" flipV="1">
            <a:off x="5466961" y="5409715"/>
            <a:ext cx="19050" cy="1357864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60320" y="1347066"/>
            <a:ext cx="1233818" cy="0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TextBox 3"/>
          <p:cNvSpPr txBox="1"/>
          <p:nvPr/>
        </p:nvSpPr>
        <p:spPr>
          <a:xfrm>
            <a:off x="923832" y="765070"/>
            <a:ext cx="2324546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IPv4의 주소 고갈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165267" y="4037396"/>
            <a:ext cx="9957465" cy="21264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24"/>
              </a:lnSpc>
              <a:spcBef>
                <a:spcPct val="0"/>
              </a:spcBef>
            </a:pPr>
            <a:r>
              <a:rPr lang="en-US" sz="4017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IPv4의 주소가 고갈되었다</a:t>
            </a:r>
          </a:p>
          <a:p>
            <a:pPr algn="ctr">
              <a:lnSpc>
                <a:spcPts val="5624"/>
              </a:lnSpc>
              <a:spcBef>
                <a:spcPct val="0"/>
              </a:spcBef>
            </a:pPr>
            <a:r>
              <a:rPr lang="en-US" sz="4017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= </a:t>
            </a:r>
          </a:p>
          <a:p>
            <a:pPr algn="ctr">
              <a:lnSpc>
                <a:spcPts val="5624"/>
              </a:lnSpc>
              <a:spcBef>
                <a:spcPct val="0"/>
              </a:spcBef>
            </a:pPr>
            <a:r>
              <a:rPr lang="en-US" sz="4017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인터넷 회사가 추가로 고정 IP를 구매할 수 없다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097789" y="3461252"/>
            <a:ext cx="3405582" cy="0"/>
          </a:xfrm>
          <a:prstGeom prst="line">
            <a:avLst/>
          </a:prstGeom>
          <a:ln w="9525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10097789" y="4362134"/>
            <a:ext cx="3405582" cy="0"/>
          </a:xfrm>
          <a:prstGeom prst="line">
            <a:avLst/>
          </a:prstGeom>
          <a:ln w="9525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>
            <a:off x="10097789" y="6041778"/>
            <a:ext cx="3405582" cy="0"/>
          </a:xfrm>
          <a:prstGeom prst="line">
            <a:avLst/>
          </a:prstGeom>
          <a:ln w="9525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AutoShape 5"/>
          <p:cNvSpPr/>
          <p:nvPr/>
        </p:nvSpPr>
        <p:spPr>
          <a:xfrm>
            <a:off x="10097789" y="6855431"/>
            <a:ext cx="3405582" cy="0"/>
          </a:xfrm>
          <a:prstGeom prst="line">
            <a:avLst/>
          </a:prstGeom>
          <a:ln w="9525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6"/>
          <p:cNvSpPr/>
          <p:nvPr/>
        </p:nvSpPr>
        <p:spPr>
          <a:xfrm>
            <a:off x="10097789" y="7721421"/>
            <a:ext cx="3405582" cy="0"/>
          </a:xfrm>
          <a:prstGeom prst="line">
            <a:avLst/>
          </a:prstGeom>
          <a:ln w="9525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TextBox 7"/>
          <p:cNvSpPr txBox="1"/>
          <p:nvPr/>
        </p:nvSpPr>
        <p:spPr>
          <a:xfrm>
            <a:off x="3169946" y="4627050"/>
            <a:ext cx="2938136" cy="918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27"/>
              </a:lnSpc>
              <a:spcBef>
                <a:spcPct val="0"/>
              </a:spcBef>
            </a:pPr>
            <a:r>
              <a:rPr lang="en-US" sz="5305">
                <a:solidFill>
                  <a:srgbClr val="090807"/>
                </a:solidFill>
                <a:latin typeface="Raleway Bold"/>
                <a:ea typeface="Raleway Bold"/>
                <a:cs typeface="Raleway Bold"/>
                <a:sym typeface="Raleway Bold"/>
              </a:rPr>
              <a:t>Contents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912174" y="2077403"/>
            <a:ext cx="2717750" cy="5836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90"/>
              </a:lnSpc>
            </a:pPr>
            <a:endParaRPr/>
          </a:p>
          <a:p>
            <a:pPr algn="l">
              <a:lnSpc>
                <a:spcPts val="6690"/>
              </a:lnSpc>
            </a:pPr>
            <a:r>
              <a:rPr lang="en-US" sz="30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개념</a:t>
            </a:r>
          </a:p>
          <a:p>
            <a:pPr algn="l">
              <a:lnSpc>
                <a:spcPts val="6690"/>
              </a:lnSpc>
            </a:pPr>
            <a:r>
              <a:rPr lang="en-US" sz="30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동작 방식</a:t>
            </a:r>
          </a:p>
          <a:p>
            <a:pPr algn="l">
              <a:lnSpc>
                <a:spcPts val="6690"/>
              </a:lnSpc>
            </a:pPr>
            <a:endParaRPr lang="en-US" sz="3000">
              <a:solidFill>
                <a:srgbClr val="090807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algn="l">
              <a:lnSpc>
                <a:spcPts val="6690"/>
              </a:lnSpc>
            </a:pPr>
            <a:r>
              <a:rPr lang="en-US" sz="30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개념</a:t>
            </a:r>
          </a:p>
          <a:p>
            <a:pPr algn="l">
              <a:lnSpc>
                <a:spcPts val="6690"/>
              </a:lnSpc>
            </a:pPr>
            <a:r>
              <a:rPr lang="en-US" sz="30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IPv4 / IPv6</a:t>
            </a:r>
          </a:p>
          <a:p>
            <a:pPr algn="l">
              <a:lnSpc>
                <a:spcPts val="6690"/>
              </a:lnSpc>
            </a:pPr>
            <a:r>
              <a:rPr lang="en-US" sz="30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IPv4의 주소 고갈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318096" y="2077403"/>
            <a:ext cx="448866" cy="5836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90"/>
              </a:lnSpc>
            </a:pPr>
            <a:r>
              <a:rPr lang="en-US" sz="3000">
                <a:solidFill>
                  <a:srgbClr val="090807"/>
                </a:solidFill>
                <a:latin typeface="Raleway Bold"/>
                <a:ea typeface="Raleway Bold"/>
                <a:cs typeface="Raleway Bold"/>
                <a:sym typeface="Raleway Bold"/>
              </a:rPr>
              <a:t>01</a:t>
            </a:r>
          </a:p>
          <a:p>
            <a:pPr algn="l">
              <a:lnSpc>
                <a:spcPts val="6690"/>
              </a:lnSpc>
            </a:pPr>
            <a:endParaRPr lang="en-US" sz="3000">
              <a:solidFill>
                <a:srgbClr val="090807"/>
              </a:solidFill>
              <a:latin typeface="Raleway Bold"/>
              <a:ea typeface="Raleway Bold"/>
              <a:cs typeface="Raleway Bold"/>
              <a:sym typeface="Raleway Bold"/>
            </a:endParaRPr>
          </a:p>
          <a:p>
            <a:pPr algn="l">
              <a:lnSpc>
                <a:spcPts val="6690"/>
              </a:lnSpc>
            </a:pPr>
            <a:endParaRPr lang="en-US" sz="3000">
              <a:solidFill>
                <a:srgbClr val="090807"/>
              </a:solidFill>
              <a:latin typeface="Raleway Bold"/>
              <a:ea typeface="Raleway Bold"/>
              <a:cs typeface="Raleway Bold"/>
              <a:sym typeface="Raleway Bold"/>
            </a:endParaRPr>
          </a:p>
          <a:p>
            <a:pPr algn="l">
              <a:lnSpc>
                <a:spcPts val="6690"/>
              </a:lnSpc>
            </a:pPr>
            <a:r>
              <a:rPr lang="en-US" sz="3000">
                <a:solidFill>
                  <a:srgbClr val="090807"/>
                </a:solidFill>
                <a:latin typeface="Raleway Bold"/>
                <a:ea typeface="Raleway Bold"/>
                <a:cs typeface="Raleway Bold"/>
                <a:sym typeface="Raleway Bold"/>
              </a:rPr>
              <a:t>02</a:t>
            </a:r>
          </a:p>
          <a:p>
            <a:pPr algn="l">
              <a:lnSpc>
                <a:spcPts val="6690"/>
              </a:lnSpc>
            </a:pPr>
            <a:endParaRPr lang="en-US" sz="3000">
              <a:solidFill>
                <a:srgbClr val="090807"/>
              </a:solidFill>
              <a:latin typeface="Raleway Bold"/>
              <a:ea typeface="Raleway Bold"/>
              <a:cs typeface="Raleway Bold"/>
              <a:sym typeface="Raleway Bold"/>
            </a:endParaRPr>
          </a:p>
          <a:p>
            <a:pPr algn="l">
              <a:lnSpc>
                <a:spcPts val="6690"/>
              </a:lnSpc>
            </a:pPr>
            <a:endParaRPr lang="en-US" sz="3000">
              <a:solidFill>
                <a:srgbClr val="090807"/>
              </a:solidFill>
              <a:latin typeface="Raleway Bold"/>
              <a:ea typeface="Raleway Bold"/>
              <a:cs typeface="Raleway Bold"/>
              <a:sym typeface="Raleway Bold"/>
            </a:endParaRPr>
          </a:p>
          <a:p>
            <a:pPr algn="l">
              <a:lnSpc>
                <a:spcPts val="6690"/>
              </a:lnSpc>
            </a:pPr>
            <a:endParaRPr lang="en-US" sz="3000">
              <a:solidFill>
                <a:srgbClr val="090807"/>
              </a:solidFill>
              <a:latin typeface="Raleway Bold"/>
              <a:ea typeface="Raleway Bold"/>
              <a:cs typeface="Raleway Bold"/>
              <a:sym typeface="Raleway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0097788" y="2230940"/>
            <a:ext cx="1385441" cy="6283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DHCP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097789" y="4811713"/>
            <a:ext cx="1385441" cy="596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IP 주소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60320" y="1347066"/>
            <a:ext cx="1233818" cy="0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>
            <a:off x="2094138" y="2252220"/>
            <a:ext cx="2247971" cy="698372"/>
            <a:chOff x="0" y="0"/>
            <a:chExt cx="2997294" cy="931162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2997294" cy="931162"/>
              <a:chOff x="0" y="0"/>
              <a:chExt cx="592058" cy="183933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592058" cy="183933"/>
              </a:xfrm>
              <a:custGeom>
                <a:avLst/>
                <a:gdLst/>
                <a:ahLst/>
                <a:cxnLst/>
                <a:rect l="l" t="t" r="r" b="b"/>
                <a:pathLst>
                  <a:path w="592058" h="183933">
                    <a:moveTo>
                      <a:pt x="91967" y="0"/>
                    </a:moveTo>
                    <a:lnTo>
                      <a:pt x="500091" y="0"/>
                    </a:lnTo>
                    <a:cubicBezTo>
                      <a:pt x="524483" y="0"/>
                      <a:pt x="547875" y="9689"/>
                      <a:pt x="565122" y="26936"/>
                    </a:cubicBezTo>
                    <a:cubicBezTo>
                      <a:pt x="582369" y="44184"/>
                      <a:pt x="592058" y="67576"/>
                      <a:pt x="592058" y="91967"/>
                    </a:cubicBezTo>
                    <a:lnTo>
                      <a:pt x="592058" y="91967"/>
                    </a:lnTo>
                    <a:cubicBezTo>
                      <a:pt x="592058" y="116358"/>
                      <a:pt x="582369" y="139750"/>
                      <a:pt x="565122" y="156997"/>
                    </a:cubicBezTo>
                    <a:cubicBezTo>
                      <a:pt x="547875" y="174244"/>
                      <a:pt x="524483" y="183933"/>
                      <a:pt x="500091" y="183933"/>
                    </a:cubicBezTo>
                    <a:lnTo>
                      <a:pt x="91967" y="183933"/>
                    </a:lnTo>
                    <a:cubicBezTo>
                      <a:pt x="67576" y="183933"/>
                      <a:pt x="44184" y="174244"/>
                      <a:pt x="26936" y="156997"/>
                    </a:cubicBezTo>
                    <a:cubicBezTo>
                      <a:pt x="9689" y="139750"/>
                      <a:pt x="0" y="116358"/>
                      <a:pt x="0" y="91967"/>
                    </a:cubicBezTo>
                    <a:lnTo>
                      <a:pt x="0" y="91967"/>
                    </a:lnTo>
                    <a:cubicBezTo>
                      <a:pt x="0" y="67576"/>
                      <a:pt x="9689" y="44184"/>
                      <a:pt x="26936" y="26936"/>
                    </a:cubicBezTo>
                    <a:cubicBezTo>
                      <a:pt x="44184" y="9689"/>
                      <a:pt x="67576" y="0"/>
                      <a:pt x="91967" y="0"/>
                    </a:cubicBezTo>
                    <a:close/>
                  </a:path>
                </a:pathLst>
              </a:custGeom>
              <a:solidFill>
                <a:srgbClr val="090807"/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-38100"/>
                <a:ext cx="592058" cy="2220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sp>
          <p:nvSpPr>
            <p:cNvPr id="7" name="TextBox 7"/>
            <p:cNvSpPr txBox="1"/>
            <p:nvPr/>
          </p:nvSpPr>
          <p:spPr>
            <a:xfrm>
              <a:off x="660497" y="168190"/>
              <a:ext cx="1676301" cy="5471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99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FEFBEE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NAT</a:t>
              </a:r>
            </a:p>
          </p:txBody>
        </p:sp>
      </p:grpSp>
      <p:sp>
        <p:nvSpPr>
          <p:cNvPr id="8" name="AutoShape 8"/>
          <p:cNvSpPr/>
          <p:nvPr/>
        </p:nvSpPr>
        <p:spPr>
          <a:xfrm flipV="1">
            <a:off x="4944212" y="5445931"/>
            <a:ext cx="2114748" cy="0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9" name="AutoShape 9"/>
          <p:cNvSpPr/>
          <p:nvPr/>
        </p:nvSpPr>
        <p:spPr>
          <a:xfrm flipV="1">
            <a:off x="10004387" y="3847203"/>
            <a:ext cx="2020944" cy="1063105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10" name="AutoShape 10"/>
          <p:cNvSpPr/>
          <p:nvPr/>
        </p:nvSpPr>
        <p:spPr>
          <a:xfrm flipV="1">
            <a:off x="10021470" y="5464981"/>
            <a:ext cx="2020944" cy="19050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11" name="AutoShape 11"/>
          <p:cNvSpPr/>
          <p:nvPr/>
        </p:nvSpPr>
        <p:spPr>
          <a:xfrm>
            <a:off x="10013077" y="5931614"/>
            <a:ext cx="2021124" cy="965886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12" name="Freeform 12"/>
          <p:cNvSpPr/>
          <p:nvPr/>
        </p:nvSpPr>
        <p:spPr>
          <a:xfrm>
            <a:off x="7293217" y="3889631"/>
            <a:ext cx="2375511" cy="2507737"/>
          </a:xfrm>
          <a:custGeom>
            <a:avLst/>
            <a:gdLst/>
            <a:ahLst/>
            <a:cxnLst/>
            <a:rect l="l" t="t" r="r" b="b"/>
            <a:pathLst>
              <a:path w="2375511" h="2507737">
                <a:moveTo>
                  <a:pt x="0" y="0"/>
                </a:moveTo>
                <a:lnTo>
                  <a:pt x="2375511" y="0"/>
                </a:lnTo>
                <a:lnTo>
                  <a:pt x="2375511" y="2507738"/>
                </a:lnTo>
                <a:lnTo>
                  <a:pt x="0" y="25077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2247669" y="4044585"/>
            <a:ext cx="2344118" cy="2369972"/>
          </a:xfrm>
          <a:custGeom>
            <a:avLst/>
            <a:gdLst/>
            <a:ahLst/>
            <a:cxnLst/>
            <a:rect l="l" t="t" r="r" b="b"/>
            <a:pathLst>
              <a:path w="2344118" h="2369972">
                <a:moveTo>
                  <a:pt x="0" y="0"/>
                </a:moveTo>
                <a:lnTo>
                  <a:pt x="2344118" y="0"/>
                </a:lnTo>
                <a:lnTo>
                  <a:pt x="2344118" y="2369972"/>
                </a:lnTo>
                <a:lnTo>
                  <a:pt x="0" y="23699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923832" y="765070"/>
            <a:ext cx="2324546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IPv4의 주소 고갈</a:t>
            </a:r>
          </a:p>
        </p:txBody>
      </p:sp>
      <p:sp>
        <p:nvSpPr>
          <p:cNvPr id="15" name="Freeform 15"/>
          <p:cNvSpPr/>
          <p:nvPr/>
        </p:nvSpPr>
        <p:spPr>
          <a:xfrm>
            <a:off x="12726804" y="2070840"/>
            <a:ext cx="2126139" cy="1759504"/>
          </a:xfrm>
          <a:custGeom>
            <a:avLst/>
            <a:gdLst/>
            <a:ahLst/>
            <a:cxnLst/>
            <a:rect l="l" t="t" r="r" b="b"/>
            <a:pathLst>
              <a:path w="2126139" h="1759504">
                <a:moveTo>
                  <a:pt x="0" y="0"/>
                </a:moveTo>
                <a:lnTo>
                  <a:pt x="2126139" y="0"/>
                </a:lnTo>
                <a:lnTo>
                  <a:pt x="2126139" y="1759504"/>
                </a:lnTo>
                <a:lnTo>
                  <a:pt x="0" y="175950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3629631" y="4566179"/>
            <a:ext cx="2126139" cy="1759504"/>
          </a:xfrm>
          <a:custGeom>
            <a:avLst/>
            <a:gdLst/>
            <a:ahLst/>
            <a:cxnLst/>
            <a:rect l="l" t="t" r="r" b="b"/>
            <a:pathLst>
              <a:path w="2126139" h="1759504">
                <a:moveTo>
                  <a:pt x="0" y="0"/>
                </a:moveTo>
                <a:lnTo>
                  <a:pt x="2126139" y="0"/>
                </a:lnTo>
                <a:lnTo>
                  <a:pt x="2126139" y="1759503"/>
                </a:lnTo>
                <a:lnTo>
                  <a:pt x="0" y="175950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2726804" y="6897500"/>
            <a:ext cx="2126139" cy="1759504"/>
          </a:xfrm>
          <a:custGeom>
            <a:avLst/>
            <a:gdLst/>
            <a:ahLst/>
            <a:cxnLst/>
            <a:rect l="l" t="t" r="r" b="b"/>
            <a:pathLst>
              <a:path w="2126139" h="1759504">
                <a:moveTo>
                  <a:pt x="0" y="0"/>
                </a:moveTo>
                <a:lnTo>
                  <a:pt x="2126139" y="0"/>
                </a:lnTo>
                <a:lnTo>
                  <a:pt x="2126139" y="1759504"/>
                </a:lnTo>
                <a:lnTo>
                  <a:pt x="0" y="175950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5435387" y="4781432"/>
            <a:ext cx="1014229" cy="4481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86"/>
              </a:lnSpc>
              <a:spcBef>
                <a:spcPct val="0"/>
              </a:spcBef>
            </a:pPr>
            <a:r>
              <a:rPr lang="en-US" sz="2633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공용 IP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231056" y="3582461"/>
            <a:ext cx="1014229" cy="4481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86"/>
              </a:lnSpc>
              <a:spcBef>
                <a:spcPct val="0"/>
              </a:spcBef>
            </a:pPr>
            <a:r>
              <a:rPr lang="en-US" sz="2633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사설 IP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60320" y="1347066"/>
            <a:ext cx="1233818" cy="0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 flipV="1">
            <a:off x="4944212" y="5445931"/>
            <a:ext cx="2114748" cy="0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4" name="AutoShape 4"/>
          <p:cNvSpPr/>
          <p:nvPr/>
        </p:nvSpPr>
        <p:spPr>
          <a:xfrm flipV="1">
            <a:off x="10004387" y="3847203"/>
            <a:ext cx="2020944" cy="1063105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5" name="AutoShape 5"/>
          <p:cNvSpPr/>
          <p:nvPr/>
        </p:nvSpPr>
        <p:spPr>
          <a:xfrm flipV="1">
            <a:off x="10021470" y="5464981"/>
            <a:ext cx="2020944" cy="19050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6" name="AutoShape 6"/>
          <p:cNvSpPr/>
          <p:nvPr/>
        </p:nvSpPr>
        <p:spPr>
          <a:xfrm>
            <a:off x="10013077" y="5931614"/>
            <a:ext cx="2021124" cy="965886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7" name="Freeform 7"/>
          <p:cNvSpPr/>
          <p:nvPr/>
        </p:nvSpPr>
        <p:spPr>
          <a:xfrm>
            <a:off x="7293217" y="3889631"/>
            <a:ext cx="2375511" cy="2507737"/>
          </a:xfrm>
          <a:custGeom>
            <a:avLst/>
            <a:gdLst/>
            <a:ahLst/>
            <a:cxnLst/>
            <a:rect l="l" t="t" r="r" b="b"/>
            <a:pathLst>
              <a:path w="2375511" h="2507737">
                <a:moveTo>
                  <a:pt x="0" y="0"/>
                </a:moveTo>
                <a:lnTo>
                  <a:pt x="2375511" y="0"/>
                </a:lnTo>
                <a:lnTo>
                  <a:pt x="2375511" y="2507738"/>
                </a:lnTo>
                <a:lnTo>
                  <a:pt x="0" y="25077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2247669" y="4044585"/>
            <a:ext cx="2344118" cy="2369972"/>
          </a:xfrm>
          <a:custGeom>
            <a:avLst/>
            <a:gdLst/>
            <a:ahLst/>
            <a:cxnLst/>
            <a:rect l="l" t="t" r="r" b="b"/>
            <a:pathLst>
              <a:path w="2344118" h="2369972">
                <a:moveTo>
                  <a:pt x="0" y="0"/>
                </a:moveTo>
                <a:lnTo>
                  <a:pt x="2344118" y="0"/>
                </a:lnTo>
                <a:lnTo>
                  <a:pt x="2344118" y="2369972"/>
                </a:lnTo>
                <a:lnTo>
                  <a:pt x="0" y="23699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923832" y="765070"/>
            <a:ext cx="2410271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공유기의 고정 IP?</a:t>
            </a:r>
          </a:p>
        </p:txBody>
      </p:sp>
      <p:sp>
        <p:nvSpPr>
          <p:cNvPr id="10" name="Freeform 10"/>
          <p:cNvSpPr/>
          <p:nvPr/>
        </p:nvSpPr>
        <p:spPr>
          <a:xfrm>
            <a:off x="12726804" y="2070840"/>
            <a:ext cx="2126139" cy="1759504"/>
          </a:xfrm>
          <a:custGeom>
            <a:avLst/>
            <a:gdLst/>
            <a:ahLst/>
            <a:cxnLst/>
            <a:rect l="l" t="t" r="r" b="b"/>
            <a:pathLst>
              <a:path w="2126139" h="1759504">
                <a:moveTo>
                  <a:pt x="0" y="0"/>
                </a:moveTo>
                <a:lnTo>
                  <a:pt x="2126139" y="0"/>
                </a:lnTo>
                <a:lnTo>
                  <a:pt x="2126139" y="1759504"/>
                </a:lnTo>
                <a:lnTo>
                  <a:pt x="0" y="175950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3629631" y="4566179"/>
            <a:ext cx="2126139" cy="1759504"/>
          </a:xfrm>
          <a:custGeom>
            <a:avLst/>
            <a:gdLst/>
            <a:ahLst/>
            <a:cxnLst/>
            <a:rect l="l" t="t" r="r" b="b"/>
            <a:pathLst>
              <a:path w="2126139" h="1759504">
                <a:moveTo>
                  <a:pt x="0" y="0"/>
                </a:moveTo>
                <a:lnTo>
                  <a:pt x="2126139" y="0"/>
                </a:lnTo>
                <a:lnTo>
                  <a:pt x="2126139" y="1759503"/>
                </a:lnTo>
                <a:lnTo>
                  <a:pt x="0" y="175950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2726804" y="6897500"/>
            <a:ext cx="2126139" cy="1759504"/>
          </a:xfrm>
          <a:custGeom>
            <a:avLst/>
            <a:gdLst/>
            <a:ahLst/>
            <a:cxnLst/>
            <a:rect l="l" t="t" r="r" b="b"/>
            <a:pathLst>
              <a:path w="2126139" h="1759504">
                <a:moveTo>
                  <a:pt x="0" y="0"/>
                </a:moveTo>
                <a:lnTo>
                  <a:pt x="2126139" y="0"/>
                </a:lnTo>
                <a:lnTo>
                  <a:pt x="2126139" y="1759504"/>
                </a:lnTo>
                <a:lnTo>
                  <a:pt x="0" y="175950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5435387" y="4781432"/>
            <a:ext cx="1014229" cy="4481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86"/>
              </a:lnSpc>
              <a:spcBef>
                <a:spcPct val="0"/>
              </a:spcBef>
            </a:pPr>
            <a:r>
              <a:rPr lang="en-US" sz="2633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공용 IP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231056" y="3582461"/>
            <a:ext cx="1014229" cy="4481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86"/>
              </a:lnSpc>
              <a:spcBef>
                <a:spcPct val="0"/>
              </a:spcBef>
            </a:pPr>
            <a:r>
              <a:rPr lang="en-US" sz="2633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사설 IP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837602" y="2106672"/>
            <a:ext cx="2209800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외부 네트워크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692414" y="2106672"/>
            <a:ext cx="2209800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내부 네트워크</a:t>
            </a:r>
          </a:p>
        </p:txBody>
      </p:sp>
      <p:sp>
        <p:nvSpPr>
          <p:cNvPr id="17" name="AutoShape 17"/>
          <p:cNvSpPr/>
          <p:nvPr/>
        </p:nvSpPr>
        <p:spPr>
          <a:xfrm flipV="1">
            <a:off x="8480972" y="1813479"/>
            <a:ext cx="0" cy="7238737"/>
          </a:xfrm>
          <a:prstGeom prst="line">
            <a:avLst/>
          </a:prstGeom>
          <a:ln w="85725" cap="flat">
            <a:solidFill>
              <a:srgbClr val="FF3131"/>
            </a:solidFill>
            <a:prstDash val="sysDot"/>
            <a:headEnd type="none" w="sm" len="sm"/>
            <a:tailEnd type="none" w="sm" len="sm"/>
          </a:ln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60320" y="1347066"/>
            <a:ext cx="1233818" cy="0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>
            <a:off x="4901153" y="1749137"/>
            <a:ext cx="8485694" cy="7290288"/>
          </a:xfrm>
          <a:custGeom>
            <a:avLst/>
            <a:gdLst/>
            <a:ahLst/>
            <a:cxnLst/>
            <a:rect l="l" t="t" r="r" b="b"/>
            <a:pathLst>
              <a:path w="8485694" h="7290288">
                <a:moveTo>
                  <a:pt x="0" y="0"/>
                </a:moveTo>
                <a:lnTo>
                  <a:pt x="8485694" y="0"/>
                </a:lnTo>
                <a:lnTo>
                  <a:pt x="8485694" y="7290288"/>
                </a:lnTo>
                <a:lnTo>
                  <a:pt x="0" y="72902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923832" y="765070"/>
            <a:ext cx="2410271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dirty="0" err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공유기의</a:t>
            </a:r>
            <a:r>
              <a:rPr lang="en-US" sz="2499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499" dirty="0" err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고정</a:t>
            </a:r>
            <a:r>
              <a:rPr lang="en-US" sz="2499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IP?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793222" y="4405040"/>
            <a:ext cx="4865377" cy="12725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648"/>
              </a:lnSpc>
              <a:spcBef>
                <a:spcPct val="0"/>
              </a:spcBef>
            </a:pPr>
            <a:r>
              <a:rPr lang="en-US" sz="7605" dirty="0" err="1">
                <a:solidFill>
                  <a:srgbClr val="090807"/>
                </a:solidFill>
                <a:latin typeface="Source Han Sans KR Bold" panose="020B0600000101010101" charset="-127"/>
                <a:ea typeface="Source Han Sans KR Bold" panose="020B0600000101010101" charset="-127"/>
                <a:cs typeface="Raleway Bold"/>
                <a:sym typeface="Raleway Bold"/>
              </a:rPr>
              <a:t>감사합니다</a:t>
            </a:r>
            <a:endParaRPr lang="en-US" sz="7605" dirty="0">
              <a:solidFill>
                <a:srgbClr val="090807"/>
              </a:solidFill>
              <a:latin typeface="Source Han Sans KR Bold" panose="020B0600000101010101" charset="-127"/>
              <a:ea typeface="Source Han Sans KR Bold" panose="020B0600000101010101" charset="-127"/>
              <a:cs typeface="Raleway Bold"/>
              <a:sym typeface="Raleway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676914" y="4405040"/>
            <a:ext cx="2675474" cy="1314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48"/>
              </a:lnSpc>
              <a:spcBef>
                <a:spcPct val="0"/>
              </a:spcBef>
            </a:pPr>
            <a:r>
              <a:rPr lang="en-US" sz="7605">
                <a:solidFill>
                  <a:srgbClr val="090807"/>
                </a:solidFill>
                <a:latin typeface="Raleway Bold"/>
                <a:ea typeface="Raleway Bold"/>
                <a:cs typeface="Raleway Bold"/>
                <a:sym typeface="Raleway Bold"/>
              </a:rPr>
              <a:t>DHCP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753274" y="6123111"/>
            <a:ext cx="3409334" cy="3018810"/>
          </a:xfrm>
          <a:custGeom>
            <a:avLst/>
            <a:gdLst/>
            <a:ahLst/>
            <a:cxnLst/>
            <a:rect l="l" t="t" r="r" b="b"/>
            <a:pathLst>
              <a:path w="3409334" h="3018810">
                <a:moveTo>
                  <a:pt x="0" y="0"/>
                </a:moveTo>
                <a:lnTo>
                  <a:pt x="3409335" y="0"/>
                </a:lnTo>
                <a:lnTo>
                  <a:pt x="3409335" y="3018810"/>
                </a:lnTo>
                <a:lnTo>
                  <a:pt x="0" y="30188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2748896" y="5385671"/>
            <a:ext cx="4303490" cy="2987050"/>
            <a:chOff x="0" y="0"/>
            <a:chExt cx="5737987" cy="39827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737987" cy="3982733"/>
            </a:xfrm>
            <a:custGeom>
              <a:avLst/>
              <a:gdLst/>
              <a:ahLst/>
              <a:cxnLst/>
              <a:rect l="l" t="t" r="r" b="b"/>
              <a:pathLst>
                <a:path w="5737987" h="3982733">
                  <a:moveTo>
                    <a:pt x="0" y="0"/>
                  </a:moveTo>
                  <a:lnTo>
                    <a:pt x="5737987" y="0"/>
                  </a:lnTo>
                  <a:lnTo>
                    <a:pt x="5737987" y="3982733"/>
                  </a:lnTo>
                  <a:lnTo>
                    <a:pt x="0" y="39827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=""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TextBox 5"/>
            <p:cNvSpPr txBox="1"/>
            <p:nvPr/>
          </p:nvSpPr>
          <p:spPr>
            <a:xfrm>
              <a:off x="1109743" y="1551855"/>
              <a:ext cx="3518501" cy="8028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015"/>
                </a:lnSpc>
                <a:spcBef>
                  <a:spcPct val="0"/>
                </a:spcBef>
              </a:pPr>
              <a:r>
                <a:rPr lang="en-US" sz="3582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서브넷 마스크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 rot="344913">
            <a:off x="4191236" y="1387995"/>
            <a:ext cx="5065198" cy="4277903"/>
            <a:chOff x="0" y="0"/>
            <a:chExt cx="6753597" cy="5703871"/>
          </a:xfrm>
        </p:grpSpPr>
        <p:sp>
          <p:nvSpPr>
            <p:cNvPr id="7" name="Freeform 7"/>
            <p:cNvSpPr/>
            <p:nvPr/>
          </p:nvSpPr>
          <p:spPr>
            <a:xfrm rot="1198992">
              <a:off x="507805" y="860569"/>
              <a:ext cx="5737987" cy="3982733"/>
            </a:xfrm>
            <a:custGeom>
              <a:avLst/>
              <a:gdLst/>
              <a:ahLst/>
              <a:cxnLst/>
              <a:rect l="l" t="t" r="r" b="b"/>
              <a:pathLst>
                <a:path w="5737987" h="3982733">
                  <a:moveTo>
                    <a:pt x="0" y="0"/>
                  </a:moveTo>
                  <a:lnTo>
                    <a:pt x="5737987" y="0"/>
                  </a:lnTo>
                  <a:lnTo>
                    <a:pt x="5737987" y="3982733"/>
                  </a:lnTo>
                  <a:lnTo>
                    <a:pt x="0" y="39827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=""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TextBox 8"/>
            <p:cNvSpPr txBox="1"/>
            <p:nvPr/>
          </p:nvSpPr>
          <p:spPr>
            <a:xfrm>
              <a:off x="2456779" y="2412424"/>
              <a:ext cx="1840039" cy="8028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015"/>
                </a:lnSpc>
                <a:spcBef>
                  <a:spcPct val="0"/>
                </a:spcBef>
              </a:pPr>
              <a:r>
                <a:rPr lang="en-US" sz="3582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IP 주소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0387357" y="2650816"/>
            <a:ext cx="4051766" cy="2536342"/>
            <a:chOff x="241573" y="421735"/>
            <a:chExt cx="5402354" cy="3381789"/>
          </a:xfrm>
        </p:grpSpPr>
        <p:sp>
          <p:nvSpPr>
            <p:cNvPr id="10" name="Freeform 10"/>
            <p:cNvSpPr/>
            <p:nvPr/>
          </p:nvSpPr>
          <p:spPr>
            <a:xfrm rot="-568706">
              <a:off x="241573" y="421735"/>
              <a:ext cx="5402354" cy="3381789"/>
            </a:xfrm>
            <a:custGeom>
              <a:avLst/>
              <a:gdLst/>
              <a:ahLst/>
              <a:cxnLst/>
              <a:rect l="l" t="t" r="r" b="b"/>
              <a:pathLst>
                <a:path w="5402354" h="3381789">
                  <a:moveTo>
                    <a:pt x="0" y="0"/>
                  </a:moveTo>
                  <a:lnTo>
                    <a:pt x="5402354" y="0"/>
                  </a:lnTo>
                  <a:lnTo>
                    <a:pt x="5402354" y="3381789"/>
                  </a:lnTo>
                  <a:lnTo>
                    <a:pt x="0" y="33817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=""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1" name="TextBox 11"/>
            <p:cNvSpPr txBox="1"/>
            <p:nvPr/>
          </p:nvSpPr>
          <p:spPr>
            <a:xfrm>
              <a:off x="1547532" y="1710830"/>
              <a:ext cx="3030632" cy="85493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5015"/>
                </a:lnSpc>
                <a:spcBef>
                  <a:spcPct val="0"/>
                </a:spcBef>
              </a:pPr>
              <a:r>
                <a:rPr lang="en-US" sz="3582" dirty="0" err="1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게이트웨이</a:t>
              </a:r>
              <a:endParaRPr lang="en-US" sz="3582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endParaRPr>
            </a:p>
          </p:txBody>
        </p:sp>
      </p:grpSp>
      <p:grpSp>
        <p:nvGrpSpPr>
          <p:cNvPr id="12" name="Group 12"/>
          <p:cNvGrpSpPr/>
          <p:nvPr/>
        </p:nvGrpSpPr>
        <p:grpSpPr>
          <a:xfrm rot="388550">
            <a:off x="11989298" y="5723855"/>
            <a:ext cx="4051766" cy="2536341"/>
            <a:chOff x="0" y="0"/>
            <a:chExt cx="5402354" cy="3381789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5402354" cy="3381789"/>
            </a:xfrm>
            <a:custGeom>
              <a:avLst/>
              <a:gdLst/>
              <a:ahLst/>
              <a:cxnLst/>
              <a:rect l="l" t="t" r="r" b="b"/>
              <a:pathLst>
                <a:path w="5402354" h="3381789">
                  <a:moveTo>
                    <a:pt x="0" y="0"/>
                  </a:moveTo>
                  <a:lnTo>
                    <a:pt x="5402354" y="0"/>
                  </a:lnTo>
                  <a:lnTo>
                    <a:pt x="5402354" y="3381789"/>
                  </a:lnTo>
                  <a:lnTo>
                    <a:pt x="0" y="33817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=""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4" name="TextBox 14"/>
            <p:cNvSpPr txBox="1"/>
            <p:nvPr/>
          </p:nvSpPr>
          <p:spPr>
            <a:xfrm>
              <a:off x="2096555" y="1225327"/>
              <a:ext cx="1403336" cy="85493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5015"/>
                </a:lnSpc>
                <a:spcBef>
                  <a:spcPct val="0"/>
                </a:spcBef>
              </a:pPr>
              <a:r>
                <a:rPr lang="en-US" sz="3582" dirty="0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DNS</a:t>
              </a:r>
            </a:p>
          </p:txBody>
        </p:sp>
      </p:grpSp>
      <p:sp>
        <p:nvSpPr>
          <p:cNvPr id="15" name="AutoShape 15"/>
          <p:cNvSpPr/>
          <p:nvPr/>
        </p:nvSpPr>
        <p:spPr>
          <a:xfrm>
            <a:off x="860320" y="1347066"/>
            <a:ext cx="1233818" cy="0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6" name="TextBox 16"/>
          <p:cNvSpPr txBox="1"/>
          <p:nvPr/>
        </p:nvSpPr>
        <p:spPr>
          <a:xfrm>
            <a:off x="923832" y="765070"/>
            <a:ext cx="1257300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정적 할당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753274" y="6123111"/>
            <a:ext cx="3409334" cy="3018810"/>
          </a:xfrm>
          <a:custGeom>
            <a:avLst/>
            <a:gdLst/>
            <a:ahLst/>
            <a:cxnLst/>
            <a:rect l="l" t="t" r="r" b="b"/>
            <a:pathLst>
              <a:path w="3409334" h="3018810">
                <a:moveTo>
                  <a:pt x="0" y="0"/>
                </a:moveTo>
                <a:lnTo>
                  <a:pt x="3409335" y="0"/>
                </a:lnTo>
                <a:lnTo>
                  <a:pt x="3409335" y="3018810"/>
                </a:lnTo>
                <a:lnTo>
                  <a:pt x="0" y="30188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2748896" y="5385671"/>
            <a:ext cx="4303490" cy="2987050"/>
            <a:chOff x="0" y="0"/>
            <a:chExt cx="5737987" cy="39827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737987" cy="3982733"/>
            </a:xfrm>
            <a:custGeom>
              <a:avLst/>
              <a:gdLst/>
              <a:ahLst/>
              <a:cxnLst/>
              <a:rect l="l" t="t" r="r" b="b"/>
              <a:pathLst>
                <a:path w="5737987" h="3982733">
                  <a:moveTo>
                    <a:pt x="0" y="0"/>
                  </a:moveTo>
                  <a:lnTo>
                    <a:pt x="5737987" y="0"/>
                  </a:lnTo>
                  <a:lnTo>
                    <a:pt x="5737987" y="3982733"/>
                  </a:lnTo>
                  <a:lnTo>
                    <a:pt x="0" y="39827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=""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TextBox 5"/>
            <p:cNvSpPr txBox="1"/>
            <p:nvPr/>
          </p:nvSpPr>
          <p:spPr>
            <a:xfrm>
              <a:off x="1109743" y="1551855"/>
              <a:ext cx="3518501" cy="8028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015"/>
                </a:lnSpc>
                <a:spcBef>
                  <a:spcPct val="0"/>
                </a:spcBef>
              </a:pPr>
              <a:r>
                <a:rPr lang="en-US" sz="3582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서브넷 마스크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 rot="344913">
            <a:off x="4191236" y="1387995"/>
            <a:ext cx="5065198" cy="4277903"/>
            <a:chOff x="0" y="0"/>
            <a:chExt cx="6753597" cy="5703871"/>
          </a:xfrm>
        </p:grpSpPr>
        <p:sp>
          <p:nvSpPr>
            <p:cNvPr id="7" name="Freeform 7"/>
            <p:cNvSpPr/>
            <p:nvPr/>
          </p:nvSpPr>
          <p:spPr>
            <a:xfrm rot="1198992">
              <a:off x="507805" y="860569"/>
              <a:ext cx="5737987" cy="3982733"/>
            </a:xfrm>
            <a:custGeom>
              <a:avLst/>
              <a:gdLst/>
              <a:ahLst/>
              <a:cxnLst/>
              <a:rect l="l" t="t" r="r" b="b"/>
              <a:pathLst>
                <a:path w="5737987" h="3982733">
                  <a:moveTo>
                    <a:pt x="0" y="0"/>
                  </a:moveTo>
                  <a:lnTo>
                    <a:pt x="5737987" y="0"/>
                  </a:lnTo>
                  <a:lnTo>
                    <a:pt x="5737987" y="3982733"/>
                  </a:lnTo>
                  <a:lnTo>
                    <a:pt x="0" y="39827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=""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TextBox 8"/>
            <p:cNvSpPr txBox="1"/>
            <p:nvPr/>
          </p:nvSpPr>
          <p:spPr>
            <a:xfrm>
              <a:off x="2456779" y="2412424"/>
              <a:ext cx="1840039" cy="8028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015"/>
                </a:lnSpc>
                <a:spcBef>
                  <a:spcPct val="0"/>
                </a:spcBef>
              </a:pPr>
              <a:r>
                <a:rPr lang="en-US" sz="3582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IP 주소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0363200" y="2657927"/>
            <a:ext cx="4051766" cy="2536342"/>
            <a:chOff x="241573" y="421735"/>
            <a:chExt cx="5402354" cy="3381789"/>
          </a:xfrm>
        </p:grpSpPr>
        <p:sp>
          <p:nvSpPr>
            <p:cNvPr id="10" name="Freeform 10"/>
            <p:cNvSpPr/>
            <p:nvPr/>
          </p:nvSpPr>
          <p:spPr>
            <a:xfrm rot="-568706">
              <a:off x="241573" y="421735"/>
              <a:ext cx="5402354" cy="3381789"/>
            </a:xfrm>
            <a:custGeom>
              <a:avLst/>
              <a:gdLst/>
              <a:ahLst/>
              <a:cxnLst/>
              <a:rect l="l" t="t" r="r" b="b"/>
              <a:pathLst>
                <a:path w="5402354" h="3381789">
                  <a:moveTo>
                    <a:pt x="0" y="0"/>
                  </a:moveTo>
                  <a:lnTo>
                    <a:pt x="5402354" y="0"/>
                  </a:lnTo>
                  <a:lnTo>
                    <a:pt x="5402354" y="3381789"/>
                  </a:lnTo>
                  <a:lnTo>
                    <a:pt x="0" y="33817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=""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1" name="TextBox 11"/>
            <p:cNvSpPr txBox="1"/>
            <p:nvPr/>
          </p:nvSpPr>
          <p:spPr>
            <a:xfrm>
              <a:off x="1547532" y="1710830"/>
              <a:ext cx="2979960" cy="85493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5015"/>
                </a:lnSpc>
                <a:spcBef>
                  <a:spcPct val="0"/>
                </a:spcBef>
              </a:pPr>
              <a:r>
                <a:rPr lang="en-US" sz="3582" dirty="0" err="1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게이트웨이</a:t>
              </a:r>
              <a:endParaRPr lang="en-US" sz="3582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endParaRPr>
            </a:p>
          </p:txBody>
        </p:sp>
      </p:grpSp>
      <p:grpSp>
        <p:nvGrpSpPr>
          <p:cNvPr id="12" name="Group 12"/>
          <p:cNvGrpSpPr/>
          <p:nvPr/>
        </p:nvGrpSpPr>
        <p:grpSpPr>
          <a:xfrm rot="388550">
            <a:off x="11989298" y="5723855"/>
            <a:ext cx="4051766" cy="2536341"/>
            <a:chOff x="0" y="0"/>
            <a:chExt cx="5402354" cy="3381789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5402354" cy="3381789"/>
            </a:xfrm>
            <a:custGeom>
              <a:avLst/>
              <a:gdLst/>
              <a:ahLst/>
              <a:cxnLst/>
              <a:rect l="l" t="t" r="r" b="b"/>
              <a:pathLst>
                <a:path w="5402354" h="3381789">
                  <a:moveTo>
                    <a:pt x="0" y="0"/>
                  </a:moveTo>
                  <a:lnTo>
                    <a:pt x="5402354" y="0"/>
                  </a:lnTo>
                  <a:lnTo>
                    <a:pt x="5402354" y="3381789"/>
                  </a:lnTo>
                  <a:lnTo>
                    <a:pt x="0" y="33817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=""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4" name="TextBox 14"/>
            <p:cNvSpPr txBox="1"/>
            <p:nvPr/>
          </p:nvSpPr>
          <p:spPr>
            <a:xfrm>
              <a:off x="2096555" y="1225327"/>
              <a:ext cx="1342736" cy="85493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5015"/>
                </a:lnSpc>
                <a:spcBef>
                  <a:spcPct val="0"/>
                </a:spcBef>
              </a:pPr>
              <a:r>
                <a:rPr lang="en-US" sz="3582" dirty="0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DNS</a:t>
              </a:r>
            </a:p>
          </p:txBody>
        </p:sp>
      </p:grpSp>
      <p:sp>
        <p:nvSpPr>
          <p:cNvPr id="15" name="Freeform 15"/>
          <p:cNvSpPr/>
          <p:nvPr/>
        </p:nvSpPr>
        <p:spPr>
          <a:xfrm>
            <a:off x="5727632" y="2205634"/>
            <a:ext cx="7460618" cy="7406359"/>
          </a:xfrm>
          <a:custGeom>
            <a:avLst/>
            <a:gdLst/>
            <a:ahLst/>
            <a:cxnLst/>
            <a:rect l="l" t="t" r="r" b="b"/>
            <a:pathLst>
              <a:path w="7460618" h="7406359">
                <a:moveTo>
                  <a:pt x="0" y="0"/>
                </a:moveTo>
                <a:lnTo>
                  <a:pt x="7460619" y="0"/>
                </a:lnTo>
                <a:lnTo>
                  <a:pt x="7460619" y="7406359"/>
                </a:lnTo>
                <a:lnTo>
                  <a:pt x="0" y="740635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6" name="AutoShape 16"/>
          <p:cNvSpPr/>
          <p:nvPr/>
        </p:nvSpPr>
        <p:spPr>
          <a:xfrm>
            <a:off x="860320" y="1347066"/>
            <a:ext cx="1233818" cy="0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7" name="TextBox 17"/>
          <p:cNvSpPr txBox="1"/>
          <p:nvPr/>
        </p:nvSpPr>
        <p:spPr>
          <a:xfrm>
            <a:off x="923832" y="765070"/>
            <a:ext cx="1257300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동적 할당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60320" y="1347066"/>
            <a:ext cx="1233818" cy="0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>
            <a:off x="3538257" y="3488802"/>
            <a:ext cx="3001286" cy="3001286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D6759"/>
            </a:solidFill>
            <a:ln cap="sq">
              <a:noFill/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7758075" y="3488802"/>
            <a:ext cx="3001286" cy="3001286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D6759"/>
            </a:solidFill>
            <a:ln cap="sq">
              <a:noFill/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1748457" y="3488802"/>
            <a:ext cx="3001286" cy="3001286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D6759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923832" y="765070"/>
            <a:ext cx="887462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DHCP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373833" y="4731135"/>
            <a:ext cx="1330133" cy="459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02"/>
              </a:lnSpc>
              <a:spcBef>
                <a:spcPct val="0"/>
              </a:spcBef>
            </a:pPr>
            <a:r>
              <a:rPr lang="en-US" sz="2644">
                <a:solidFill>
                  <a:srgbClr val="FEFBEE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응용 계층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284647" y="4650439"/>
            <a:ext cx="1948143" cy="928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02"/>
              </a:lnSpc>
            </a:pPr>
            <a:r>
              <a:rPr lang="en-US" sz="2644">
                <a:solidFill>
                  <a:srgbClr val="FEFBEE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네트워크 정보</a:t>
            </a:r>
          </a:p>
          <a:p>
            <a:pPr algn="ctr">
              <a:lnSpc>
                <a:spcPts val="3702"/>
              </a:lnSpc>
              <a:spcBef>
                <a:spcPct val="0"/>
              </a:spcBef>
            </a:pPr>
            <a:r>
              <a:rPr lang="en-US" sz="2644">
                <a:solidFill>
                  <a:srgbClr val="FEFBEE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제공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543865" y="4717055"/>
            <a:ext cx="1410471" cy="459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02"/>
              </a:lnSpc>
              <a:spcBef>
                <a:spcPct val="0"/>
              </a:spcBef>
            </a:pPr>
            <a:r>
              <a:rPr lang="en-US" sz="2644">
                <a:solidFill>
                  <a:srgbClr val="FEFBEE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UDP 사용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799277" y="3995806"/>
            <a:ext cx="3249529" cy="2689175"/>
          </a:xfrm>
          <a:custGeom>
            <a:avLst/>
            <a:gdLst/>
            <a:ahLst/>
            <a:cxnLst/>
            <a:rect l="l" t="t" r="r" b="b"/>
            <a:pathLst>
              <a:path w="3249529" h="2689175">
                <a:moveTo>
                  <a:pt x="0" y="0"/>
                </a:moveTo>
                <a:lnTo>
                  <a:pt x="3249529" y="0"/>
                </a:lnTo>
                <a:lnTo>
                  <a:pt x="3249529" y="2689175"/>
                </a:lnTo>
                <a:lnTo>
                  <a:pt x="0" y="26891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2498870" y="3666024"/>
            <a:ext cx="2954951" cy="2954951"/>
          </a:xfrm>
          <a:custGeom>
            <a:avLst/>
            <a:gdLst/>
            <a:ahLst/>
            <a:cxnLst/>
            <a:rect l="l" t="t" r="r" b="b"/>
            <a:pathLst>
              <a:path w="2954951" h="2954951">
                <a:moveTo>
                  <a:pt x="0" y="0"/>
                </a:moveTo>
                <a:lnTo>
                  <a:pt x="2954951" y="0"/>
                </a:lnTo>
                <a:lnTo>
                  <a:pt x="2954951" y="2954952"/>
                </a:lnTo>
                <a:lnTo>
                  <a:pt x="0" y="29549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AutoShape 4"/>
          <p:cNvSpPr/>
          <p:nvPr/>
        </p:nvSpPr>
        <p:spPr>
          <a:xfrm flipV="1">
            <a:off x="6398154" y="5210175"/>
            <a:ext cx="5491693" cy="0"/>
          </a:xfrm>
          <a:prstGeom prst="line">
            <a:avLst/>
          </a:prstGeom>
          <a:ln w="13335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5" name="Freeform 5"/>
          <p:cNvSpPr/>
          <p:nvPr/>
        </p:nvSpPr>
        <p:spPr>
          <a:xfrm rot="-701543">
            <a:off x="8969613" y="1731026"/>
            <a:ext cx="3123329" cy="1955155"/>
          </a:xfrm>
          <a:custGeom>
            <a:avLst/>
            <a:gdLst/>
            <a:ahLst/>
            <a:cxnLst/>
            <a:rect l="l" t="t" r="r" b="b"/>
            <a:pathLst>
              <a:path w="3123329" h="1955155">
                <a:moveTo>
                  <a:pt x="0" y="0"/>
                </a:moveTo>
                <a:lnTo>
                  <a:pt x="3123329" y="0"/>
                </a:lnTo>
                <a:lnTo>
                  <a:pt x="3123329" y="1955155"/>
                </a:lnTo>
                <a:lnTo>
                  <a:pt x="0" y="195515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3692477" y="6979286"/>
            <a:ext cx="1463129" cy="703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43"/>
              </a:lnSpc>
              <a:spcBef>
                <a:spcPct val="0"/>
              </a:spcBef>
            </a:pPr>
            <a:r>
              <a:rPr lang="en-US" sz="4173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호스트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708107" y="6979286"/>
            <a:ext cx="2536478" cy="703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43"/>
              </a:lnSpc>
              <a:spcBef>
                <a:spcPct val="0"/>
              </a:spcBef>
            </a:pPr>
            <a:r>
              <a:rPr lang="en-US" sz="4173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DHCP 서버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434294" y="3919606"/>
            <a:ext cx="3419411" cy="7496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98"/>
              </a:lnSpc>
              <a:spcBef>
                <a:spcPct val="0"/>
              </a:spcBef>
            </a:pPr>
            <a:r>
              <a:rPr lang="en-US" sz="4427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Discover 패킷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748967" y="2426136"/>
            <a:ext cx="1564622" cy="507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47"/>
              </a:lnSpc>
              <a:spcBef>
                <a:spcPct val="0"/>
              </a:spcBef>
            </a:pPr>
            <a:r>
              <a:rPr lang="en-US" sz="2962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MAC 주소</a:t>
            </a:r>
          </a:p>
        </p:txBody>
      </p:sp>
      <p:sp>
        <p:nvSpPr>
          <p:cNvPr id="10" name="AutoShape 10"/>
          <p:cNvSpPr/>
          <p:nvPr/>
        </p:nvSpPr>
        <p:spPr>
          <a:xfrm>
            <a:off x="860320" y="1347066"/>
            <a:ext cx="1233818" cy="0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TextBox 11"/>
          <p:cNvSpPr txBox="1"/>
          <p:nvPr/>
        </p:nvSpPr>
        <p:spPr>
          <a:xfrm>
            <a:off x="923832" y="765070"/>
            <a:ext cx="2328416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DHCP Discover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799277" y="3995806"/>
            <a:ext cx="3249529" cy="2689175"/>
          </a:xfrm>
          <a:custGeom>
            <a:avLst/>
            <a:gdLst/>
            <a:ahLst/>
            <a:cxnLst/>
            <a:rect l="l" t="t" r="r" b="b"/>
            <a:pathLst>
              <a:path w="3249529" h="2689175">
                <a:moveTo>
                  <a:pt x="0" y="0"/>
                </a:moveTo>
                <a:lnTo>
                  <a:pt x="3249529" y="0"/>
                </a:lnTo>
                <a:lnTo>
                  <a:pt x="3249529" y="2689175"/>
                </a:lnTo>
                <a:lnTo>
                  <a:pt x="0" y="26891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2498870" y="3666024"/>
            <a:ext cx="2954951" cy="2954951"/>
          </a:xfrm>
          <a:custGeom>
            <a:avLst/>
            <a:gdLst/>
            <a:ahLst/>
            <a:cxnLst/>
            <a:rect l="l" t="t" r="r" b="b"/>
            <a:pathLst>
              <a:path w="2954951" h="2954951">
                <a:moveTo>
                  <a:pt x="0" y="0"/>
                </a:moveTo>
                <a:lnTo>
                  <a:pt x="2954951" y="0"/>
                </a:lnTo>
                <a:lnTo>
                  <a:pt x="2954951" y="2954952"/>
                </a:lnTo>
                <a:lnTo>
                  <a:pt x="0" y="29549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AutoShape 4"/>
          <p:cNvSpPr/>
          <p:nvPr/>
        </p:nvSpPr>
        <p:spPr>
          <a:xfrm flipH="1">
            <a:off x="6398154" y="5210175"/>
            <a:ext cx="5491693" cy="0"/>
          </a:xfrm>
          <a:prstGeom prst="line">
            <a:avLst/>
          </a:prstGeom>
          <a:ln w="13335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5" name="Freeform 5"/>
          <p:cNvSpPr/>
          <p:nvPr/>
        </p:nvSpPr>
        <p:spPr>
          <a:xfrm rot="-384864">
            <a:off x="8969613" y="1731026"/>
            <a:ext cx="3123329" cy="1955155"/>
          </a:xfrm>
          <a:custGeom>
            <a:avLst/>
            <a:gdLst/>
            <a:ahLst/>
            <a:cxnLst/>
            <a:rect l="l" t="t" r="r" b="b"/>
            <a:pathLst>
              <a:path w="3123329" h="1955155">
                <a:moveTo>
                  <a:pt x="0" y="0"/>
                </a:moveTo>
                <a:lnTo>
                  <a:pt x="3123329" y="0"/>
                </a:lnTo>
                <a:lnTo>
                  <a:pt x="3123329" y="1955155"/>
                </a:lnTo>
                <a:lnTo>
                  <a:pt x="0" y="195515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3692477" y="6979286"/>
            <a:ext cx="1463129" cy="703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43"/>
              </a:lnSpc>
              <a:spcBef>
                <a:spcPct val="0"/>
              </a:spcBef>
            </a:pPr>
            <a:r>
              <a:rPr lang="en-US" sz="4173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호스트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708107" y="6979286"/>
            <a:ext cx="2536478" cy="703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43"/>
              </a:lnSpc>
              <a:spcBef>
                <a:spcPct val="0"/>
              </a:spcBef>
            </a:pPr>
            <a:r>
              <a:rPr lang="en-US" sz="4173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DHCP 서버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901817" y="3919606"/>
            <a:ext cx="2484367" cy="7496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98"/>
              </a:lnSpc>
              <a:spcBef>
                <a:spcPct val="0"/>
              </a:spcBef>
            </a:pPr>
            <a:r>
              <a:rPr lang="en-US" sz="4427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Offer 패킷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178693" y="2163195"/>
            <a:ext cx="2705170" cy="10336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47"/>
              </a:lnSpc>
            </a:pPr>
            <a:r>
              <a:rPr lang="en-US" sz="2962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   네트워크 정보,</a:t>
            </a:r>
          </a:p>
          <a:p>
            <a:pPr algn="ctr">
              <a:lnSpc>
                <a:spcPts val="4147"/>
              </a:lnSpc>
              <a:spcBef>
                <a:spcPct val="0"/>
              </a:spcBef>
            </a:pPr>
            <a:r>
              <a:rPr lang="en-US" sz="2962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MAC 주소</a:t>
            </a:r>
          </a:p>
        </p:txBody>
      </p:sp>
      <p:sp>
        <p:nvSpPr>
          <p:cNvPr id="10" name="AutoShape 10"/>
          <p:cNvSpPr/>
          <p:nvPr/>
        </p:nvSpPr>
        <p:spPr>
          <a:xfrm>
            <a:off x="860320" y="1347066"/>
            <a:ext cx="1233818" cy="0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TextBox 11"/>
          <p:cNvSpPr txBox="1"/>
          <p:nvPr/>
        </p:nvSpPr>
        <p:spPr>
          <a:xfrm>
            <a:off x="923832" y="765070"/>
            <a:ext cx="1779836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DHCP Offer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799277" y="3995806"/>
            <a:ext cx="3249529" cy="2689175"/>
          </a:xfrm>
          <a:custGeom>
            <a:avLst/>
            <a:gdLst/>
            <a:ahLst/>
            <a:cxnLst/>
            <a:rect l="l" t="t" r="r" b="b"/>
            <a:pathLst>
              <a:path w="3249529" h="2689175">
                <a:moveTo>
                  <a:pt x="0" y="0"/>
                </a:moveTo>
                <a:lnTo>
                  <a:pt x="3249529" y="0"/>
                </a:lnTo>
                <a:lnTo>
                  <a:pt x="3249529" y="2689175"/>
                </a:lnTo>
                <a:lnTo>
                  <a:pt x="0" y="26891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2498870" y="3666024"/>
            <a:ext cx="2954951" cy="2954951"/>
          </a:xfrm>
          <a:custGeom>
            <a:avLst/>
            <a:gdLst/>
            <a:ahLst/>
            <a:cxnLst/>
            <a:rect l="l" t="t" r="r" b="b"/>
            <a:pathLst>
              <a:path w="2954951" h="2954951">
                <a:moveTo>
                  <a:pt x="0" y="0"/>
                </a:moveTo>
                <a:lnTo>
                  <a:pt x="2954951" y="0"/>
                </a:lnTo>
                <a:lnTo>
                  <a:pt x="2954951" y="2954952"/>
                </a:lnTo>
                <a:lnTo>
                  <a:pt x="0" y="29549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AutoShape 4"/>
          <p:cNvSpPr/>
          <p:nvPr/>
        </p:nvSpPr>
        <p:spPr>
          <a:xfrm flipV="1">
            <a:off x="6398154" y="5210175"/>
            <a:ext cx="5491693" cy="0"/>
          </a:xfrm>
          <a:prstGeom prst="line">
            <a:avLst/>
          </a:prstGeom>
          <a:ln w="13335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5" name="TextBox 5"/>
          <p:cNvSpPr txBox="1"/>
          <p:nvPr/>
        </p:nvSpPr>
        <p:spPr>
          <a:xfrm>
            <a:off x="3692477" y="6979286"/>
            <a:ext cx="1463129" cy="703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43"/>
              </a:lnSpc>
              <a:spcBef>
                <a:spcPct val="0"/>
              </a:spcBef>
            </a:pPr>
            <a:r>
              <a:rPr lang="en-US" sz="4173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호스트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2708107" y="6979286"/>
            <a:ext cx="2536478" cy="703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43"/>
              </a:lnSpc>
              <a:spcBef>
                <a:spcPct val="0"/>
              </a:spcBef>
            </a:pPr>
            <a:r>
              <a:rPr lang="en-US" sz="4173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DHCP 서버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565776" y="3919606"/>
            <a:ext cx="3156449" cy="7496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98"/>
              </a:lnSpc>
              <a:spcBef>
                <a:spcPct val="0"/>
              </a:spcBef>
            </a:pPr>
            <a:r>
              <a:rPr lang="en-US" sz="4427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Request패킷</a:t>
            </a:r>
          </a:p>
        </p:txBody>
      </p:sp>
      <p:sp>
        <p:nvSpPr>
          <p:cNvPr id="8" name="AutoShape 8"/>
          <p:cNvSpPr/>
          <p:nvPr/>
        </p:nvSpPr>
        <p:spPr>
          <a:xfrm>
            <a:off x="860320" y="1347066"/>
            <a:ext cx="1233818" cy="0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TextBox 9"/>
          <p:cNvSpPr txBox="1"/>
          <p:nvPr/>
        </p:nvSpPr>
        <p:spPr>
          <a:xfrm>
            <a:off x="923832" y="765070"/>
            <a:ext cx="2258913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DHCP Request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71</TotalTime>
  <Words>365</Words>
  <Application>Microsoft Office PowerPoint</Application>
  <PresentationFormat>사용자 지정</PresentationFormat>
  <Paragraphs>128</Paragraphs>
  <Slides>23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30" baseType="lpstr">
      <vt:lpstr>Calibri</vt:lpstr>
      <vt:lpstr>Source Han Sans KR Medium</vt:lpstr>
      <vt:lpstr>Source Han Sans KR Bold</vt:lpstr>
      <vt:lpstr>Source Han Sans KR</vt:lpstr>
      <vt:lpstr>Arial</vt:lpstr>
      <vt:lpstr>Raleway Bold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수원 CS 스터디 1주차 - 네트워크 (1)</dc:title>
  <cp:lastModifiedBy>S</cp:lastModifiedBy>
  <cp:revision>7</cp:revision>
  <dcterms:created xsi:type="dcterms:W3CDTF">2006-08-16T00:00:00Z</dcterms:created>
  <dcterms:modified xsi:type="dcterms:W3CDTF">2024-07-18T03:54:17Z</dcterms:modified>
  <dc:identifier>DAGLNHLJ3kk</dc:identifier>
</cp:coreProperties>
</file>